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4">
  <p:sldMasterIdLst>
    <p:sldMasterId id="2147483712" r:id="rId1"/>
  </p:sldMasterIdLst>
  <p:notesMasterIdLst>
    <p:notesMasterId r:id="rId3"/>
  </p:notesMasterIdLst>
  <p:handoutMasterIdLst>
    <p:handoutMasterId r:id="rId4"/>
  </p:handoutMasterIdLst>
  <p:sldIdLst>
    <p:sldId id="257" r:id="rId2"/>
  </p:sldIdLst>
  <p:sldSz cx="23399750" cy="28800425"/>
  <p:notesSz cx="6797675" cy="9926638"/>
  <p:defaultTextStyle>
    <a:defPPr>
      <a:defRPr lang="en-US"/>
    </a:defPPr>
    <a:lvl1pPr algn="r" rtl="0" eaLnBrk="0" fontAlgn="base" hangingPunct="0">
      <a:spcBef>
        <a:spcPct val="0"/>
      </a:spcBef>
      <a:spcAft>
        <a:spcPct val="0"/>
      </a:spcAft>
      <a:defRPr sz="1436" kern="1200">
        <a:solidFill>
          <a:schemeClr val="tx1"/>
        </a:solidFill>
        <a:latin typeface="Arial" panose="020B0604020202020204" pitchFamily="34" charset="0"/>
        <a:ea typeface="+mn-ea"/>
        <a:cs typeface="+mn-cs"/>
      </a:defRPr>
    </a:lvl1pPr>
    <a:lvl2pPr marL="285430" algn="r" rtl="0" eaLnBrk="0" fontAlgn="base" hangingPunct="0">
      <a:spcBef>
        <a:spcPct val="0"/>
      </a:spcBef>
      <a:spcAft>
        <a:spcPct val="0"/>
      </a:spcAft>
      <a:defRPr sz="1436" kern="1200">
        <a:solidFill>
          <a:schemeClr val="tx1"/>
        </a:solidFill>
        <a:latin typeface="Arial" panose="020B0604020202020204" pitchFamily="34" charset="0"/>
        <a:ea typeface="+mn-ea"/>
        <a:cs typeface="+mn-cs"/>
      </a:defRPr>
    </a:lvl2pPr>
    <a:lvl3pPr marL="570860" algn="r" rtl="0" eaLnBrk="0" fontAlgn="base" hangingPunct="0">
      <a:spcBef>
        <a:spcPct val="0"/>
      </a:spcBef>
      <a:spcAft>
        <a:spcPct val="0"/>
      </a:spcAft>
      <a:defRPr sz="1436" kern="1200">
        <a:solidFill>
          <a:schemeClr val="tx1"/>
        </a:solidFill>
        <a:latin typeface="Arial" panose="020B0604020202020204" pitchFamily="34" charset="0"/>
        <a:ea typeface="+mn-ea"/>
        <a:cs typeface="+mn-cs"/>
      </a:defRPr>
    </a:lvl3pPr>
    <a:lvl4pPr marL="856290" algn="r" rtl="0" eaLnBrk="0" fontAlgn="base" hangingPunct="0">
      <a:spcBef>
        <a:spcPct val="0"/>
      </a:spcBef>
      <a:spcAft>
        <a:spcPct val="0"/>
      </a:spcAft>
      <a:defRPr sz="1436" kern="1200">
        <a:solidFill>
          <a:schemeClr val="tx1"/>
        </a:solidFill>
        <a:latin typeface="Arial" panose="020B0604020202020204" pitchFamily="34" charset="0"/>
        <a:ea typeface="+mn-ea"/>
        <a:cs typeface="+mn-cs"/>
      </a:defRPr>
    </a:lvl4pPr>
    <a:lvl5pPr marL="1141720" algn="r" rtl="0" eaLnBrk="0" fontAlgn="base" hangingPunct="0">
      <a:spcBef>
        <a:spcPct val="0"/>
      </a:spcBef>
      <a:spcAft>
        <a:spcPct val="0"/>
      </a:spcAft>
      <a:defRPr sz="1436" kern="1200">
        <a:solidFill>
          <a:schemeClr val="tx1"/>
        </a:solidFill>
        <a:latin typeface="Arial" panose="020B0604020202020204" pitchFamily="34" charset="0"/>
        <a:ea typeface="+mn-ea"/>
        <a:cs typeface="+mn-cs"/>
      </a:defRPr>
    </a:lvl5pPr>
    <a:lvl6pPr marL="1427150" algn="l" defTabSz="570860" rtl="0" eaLnBrk="1" latinLnBrk="0" hangingPunct="1">
      <a:defRPr sz="1436" kern="1200">
        <a:solidFill>
          <a:schemeClr val="tx1"/>
        </a:solidFill>
        <a:latin typeface="Arial" panose="020B0604020202020204" pitchFamily="34" charset="0"/>
        <a:ea typeface="+mn-ea"/>
        <a:cs typeface="+mn-cs"/>
      </a:defRPr>
    </a:lvl6pPr>
    <a:lvl7pPr marL="1712580" algn="l" defTabSz="570860" rtl="0" eaLnBrk="1" latinLnBrk="0" hangingPunct="1">
      <a:defRPr sz="1436" kern="1200">
        <a:solidFill>
          <a:schemeClr val="tx1"/>
        </a:solidFill>
        <a:latin typeface="Arial" panose="020B0604020202020204" pitchFamily="34" charset="0"/>
        <a:ea typeface="+mn-ea"/>
        <a:cs typeface="+mn-cs"/>
      </a:defRPr>
    </a:lvl7pPr>
    <a:lvl8pPr marL="1998010" algn="l" defTabSz="570860" rtl="0" eaLnBrk="1" latinLnBrk="0" hangingPunct="1">
      <a:defRPr sz="1436" kern="1200">
        <a:solidFill>
          <a:schemeClr val="tx1"/>
        </a:solidFill>
        <a:latin typeface="Arial" panose="020B0604020202020204" pitchFamily="34" charset="0"/>
        <a:ea typeface="+mn-ea"/>
        <a:cs typeface="+mn-cs"/>
      </a:defRPr>
    </a:lvl8pPr>
    <a:lvl9pPr marL="2283440" algn="l" defTabSz="570860" rtl="0" eaLnBrk="1" latinLnBrk="0" hangingPunct="1">
      <a:defRPr sz="1436"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9071" userDrawn="1">
          <p15:clr>
            <a:srgbClr val="A4A3A4"/>
          </p15:clr>
        </p15:guide>
        <p15:guide id="2" pos="7329"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0F0F0"/>
    <a:srgbClr val="7E8282"/>
    <a:srgbClr val="777B7F"/>
    <a:srgbClr val="312F31"/>
    <a:srgbClr val="BADA55"/>
    <a:srgbClr val="99FF66"/>
    <a:srgbClr val="000099"/>
    <a:srgbClr val="FFCCCC"/>
    <a:srgbClr val="CCFF66"/>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F2DE63D5-997A-4646-A377-4702673A728D}" styleName="Light Style 2 - Accent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0505E3EF-67EA-436B-97B2-0124C06EBD24}" styleName="Μεσαίο στυλ 4 - Έμφαση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F5AB1C69-6EDB-4FF4-983F-18BD219EF322}" styleName="Μεσαίο στυλ 2 - Έμφαση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C083E6E3-FA7D-4D7B-A595-EF9225AFEA82}" styleName="Φωτεινό στυλ 1 - Έμφαση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69C7853C-536D-4A76-A0AE-DD22124D55A5}" styleName="Στυλ με θέμα 1 - Έμφαση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1FECB4D8-DB02-4DC6-A0A2-4F2EBAE1DC90}" styleName="Μεσαίο στυλ 1 - Έμφαση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093" autoAdjust="0"/>
    <p:restoredTop sz="94434" autoAdjust="0"/>
  </p:normalViewPr>
  <p:slideViewPr>
    <p:cSldViewPr>
      <p:cViewPr>
        <p:scale>
          <a:sx n="66" d="100"/>
          <a:sy n="66" d="100"/>
        </p:scale>
        <p:origin x="-1565" y="-2611"/>
      </p:cViewPr>
      <p:guideLst>
        <p:guide orient="horz" pos="9071"/>
        <p:guide pos="7329"/>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25" d="100"/>
        <a:sy n="25"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l-GR"/>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128" b="1" i="0" u="none" strike="noStrike" kern="1200" cap="all" spc="120" normalizeH="0" baseline="0">
                <a:solidFill>
                  <a:schemeClr val="tx1">
                    <a:lumMod val="65000"/>
                    <a:lumOff val="35000"/>
                  </a:schemeClr>
                </a:solidFill>
                <a:latin typeface="+mn-lt"/>
                <a:ea typeface="+mn-ea"/>
                <a:cs typeface="+mn-cs"/>
              </a:defRPr>
            </a:pPr>
            <a:r>
              <a:rPr lang="en-US" sz="2400" b="1" dirty="0"/>
              <a:t>WUE</a:t>
            </a:r>
            <a:endParaRPr lang="en-US" b="1" dirty="0"/>
          </a:p>
        </c:rich>
      </c:tx>
      <c:overlay val="0"/>
      <c:spPr>
        <a:noFill/>
        <a:ln>
          <a:noFill/>
        </a:ln>
        <a:effectLst/>
      </c:spPr>
      <c:txPr>
        <a:bodyPr rot="0" spcFirstLastPara="1" vertOverflow="ellipsis" vert="horz" wrap="square" anchor="ctr" anchorCtr="1"/>
        <a:lstStyle/>
        <a:p>
          <a:pPr>
            <a:defRPr sz="2128" b="1" i="0" u="none" strike="noStrike" kern="1200" cap="all" spc="120" normalizeH="0" baseline="0">
              <a:solidFill>
                <a:schemeClr val="tx1">
                  <a:lumMod val="65000"/>
                  <a:lumOff val="35000"/>
                </a:schemeClr>
              </a:solidFill>
              <a:latin typeface="+mn-lt"/>
              <a:ea typeface="+mn-ea"/>
              <a:cs typeface="+mn-cs"/>
            </a:defRPr>
          </a:pPr>
          <a:endParaRPr lang="el-GR"/>
        </a:p>
      </c:txPr>
    </c:title>
    <c:autoTitleDeleted val="0"/>
    <c:plotArea>
      <c:layout>
        <c:manualLayout>
          <c:layoutTarget val="inner"/>
          <c:xMode val="edge"/>
          <c:yMode val="edge"/>
          <c:x val="0.14078179891270839"/>
          <c:y val="0.22291228517213002"/>
          <c:w val="0.82973841994781405"/>
          <c:h val="0.61707322627561112"/>
        </c:manualLayout>
      </c:layout>
      <c:scatterChart>
        <c:scatterStyle val="lineMarker"/>
        <c:varyColors val="0"/>
        <c:ser>
          <c:idx val="0"/>
          <c:order val="0"/>
          <c:spPr>
            <a:ln w="25400" cap="rnd">
              <a:noFill/>
              <a:round/>
            </a:ln>
            <a:effectLst/>
          </c:spPr>
          <c:marker>
            <c:symbol val="diamond"/>
            <c:size val="6"/>
            <c:spPr>
              <a:solidFill>
                <a:schemeClr val="accent1"/>
              </a:solidFill>
              <a:ln w="9525">
                <a:solidFill>
                  <a:schemeClr val="accent1"/>
                </a:solidFill>
                <a:round/>
              </a:ln>
              <a:effectLst/>
            </c:spPr>
          </c:marker>
          <c:trendline>
            <c:spPr>
              <a:ln w="38100" cap="rnd">
                <a:solidFill>
                  <a:schemeClr val="tx1"/>
                </a:solidFill>
              </a:ln>
              <a:effectLst/>
            </c:spPr>
            <c:trendlineType val="linear"/>
            <c:dispRSqr val="1"/>
            <c:dispEq val="1"/>
            <c:trendlineLbl>
              <c:tx>
                <c:rich>
                  <a:bodyPr rot="0" spcFirstLastPara="1" vertOverflow="ellipsis" vert="horz" wrap="square" anchor="ctr" anchorCtr="1"/>
                  <a:lstStyle/>
                  <a:p>
                    <a:pPr>
                      <a:defRPr sz="1600" b="1" i="0" u="none" strike="noStrike" kern="1200" baseline="0">
                        <a:solidFill>
                          <a:schemeClr val="tx1">
                            <a:lumMod val="65000"/>
                            <a:lumOff val="35000"/>
                          </a:schemeClr>
                        </a:solidFill>
                        <a:latin typeface="+mn-lt"/>
                        <a:ea typeface="+mn-ea"/>
                        <a:cs typeface="+mn-cs"/>
                      </a:defRPr>
                    </a:pPr>
                    <a:r>
                      <a:rPr lang="en-US" sz="1600" b="1"/>
                      <a:t>y = 8.0115x - 1575.4</a:t>
                    </a:r>
                    <a:br>
                      <a:rPr lang="en-US" sz="1600" b="1"/>
                    </a:br>
                    <a:r>
                      <a:rPr lang="en-US" sz="1600" b="1"/>
                      <a:t>R² = 0.9952</a:t>
                    </a:r>
                  </a:p>
                </c:rich>
              </c:tx>
              <c:numFmt formatCode="General" sourceLinked="0"/>
              <c:spPr>
                <a:noFill/>
                <a:ln>
                  <a:noFill/>
                </a:ln>
                <a:effectLst/>
              </c:spPr>
              <c:txPr>
                <a:bodyPr rot="0" spcFirstLastPara="1" vertOverflow="ellipsis" vert="horz" wrap="square" anchor="ctr" anchorCtr="1"/>
                <a:lstStyle/>
                <a:p>
                  <a:pPr>
                    <a:defRPr sz="1600" b="1" i="0" u="none" strike="noStrike" kern="1200" baseline="0">
                      <a:solidFill>
                        <a:schemeClr val="tx1">
                          <a:lumMod val="65000"/>
                          <a:lumOff val="35000"/>
                        </a:schemeClr>
                      </a:solidFill>
                      <a:latin typeface="+mn-lt"/>
                      <a:ea typeface="+mn-ea"/>
                      <a:cs typeface="+mn-cs"/>
                    </a:defRPr>
                  </a:pPr>
                  <a:endParaRPr lang="el-GR"/>
                </a:p>
              </c:txPr>
            </c:trendlineLbl>
          </c:trendline>
          <c:xVal>
            <c:numRef>
              <c:f>Φύλλο2!$N$2:$N$4</c:f>
              <c:numCache>
                <c:formatCode>General</c:formatCode>
                <c:ptCount val="3"/>
                <c:pt idx="0">
                  <c:v>351.1</c:v>
                </c:pt>
                <c:pt idx="1">
                  <c:v>296.10000000000002</c:v>
                </c:pt>
                <c:pt idx="2">
                  <c:v>241.1</c:v>
                </c:pt>
              </c:numCache>
            </c:numRef>
          </c:xVal>
          <c:yVal>
            <c:numRef>
              <c:f>Φύλλο2!$S$2:$S$4</c:f>
              <c:numCache>
                <c:formatCode>General</c:formatCode>
                <c:ptCount val="3"/>
                <c:pt idx="0">
                  <c:v>1219.6658476658474</c:v>
                </c:pt>
                <c:pt idx="1">
                  <c:v>832.25720225720215</c:v>
                </c:pt>
                <c:pt idx="2">
                  <c:v>338.40540540540542</c:v>
                </c:pt>
              </c:numCache>
            </c:numRef>
          </c:yVal>
          <c:smooth val="0"/>
          <c:extLst>
            <c:ext xmlns:c16="http://schemas.microsoft.com/office/drawing/2014/chart" uri="{C3380CC4-5D6E-409C-BE32-E72D297353CC}">
              <c16:uniqueId val="{00000001-19EB-44C2-90B5-1516C481E148}"/>
            </c:ext>
          </c:extLst>
        </c:ser>
        <c:dLbls>
          <c:showLegendKey val="0"/>
          <c:showVal val="0"/>
          <c:showCatName val="0"/>
          <c:showSerName val="0"/>
          <c:showPercent val="0"/>
          <c:showBubbleSize val="0"/>
        </c:dLbls>
        <c:axId val="1984436335"/>
        <c:axId val="1420690751"/>
      </c:scatterChart>
      <c:valAx>
        <c:axId val="1984436335"/>
        <c:scaling>
          <c:orientation val="minMax"/>
        </c:scaling>
        <c:delete val="0"/>
        <c:axPos val="b"/>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defRPr sz="1800" b="1" i="0" u="none" strike="noStrike" kern="1200" cap="none" baseline="0">
                    <a:solidFill>
                      <a:schemeClr val="tx1">
                        <a:lumMod val="65000"/>
                        <a:lumOff val="35000"/>
                      </a:schemeClr>
                    </a:solidFill>
                    <a:latin typeface="+mn-lt"/>
                    <a:ea typeface="+mn-ea"/>
                    <a:cs typeface="+mn-cs"/>
                  </a:defRPr>
                </a:pPr>
                <a:r>
                  <a:rPr lang="en-US" sz="1800" b="1" cap="none" dirty="0" err="1"/>
                  <a:t>irrigation+precipitation</a:t>
                </a:r>
                <a:r>
                  <a:rPr lang="en-US" sz="1800" b="1" cap="none" dirty="0"/>
                  <a:t> mm</a:t>
                </a:r>
                <a:endParaRPr lang="el-GR" sz="1800" b="1" cap="none" dirty="0"/>
              </a:p>
            </c:rich>
          </c:tx>
          <c:overlay val="0"/>
          <c:spPr>
            <a:noFill/>
            <a:ln>
              <a:noFill/>
            </a:ln>
            <a:effectLst/>
          </c:spPr>
          <c:txPr>
            <a:bodyPr rot="0" spcFirstLastPara="1" vertOverflow="ellipsis" vert="horz" wrap="square" anchor="ctr" anchorCtr="1"/>
            <a:lstStyle/>
            <a:p>
              <a:pPr>
                <a:defRPr sz="1800" b="1" i="0" u="none" strike="noStrike" kern="1200" cap="none" baseline="0">
                  <a:solidFill>
                    <a:schemeClr val="tx1">
                      <a:lumMod val="65000"/>
                      <a:lumOff val="35000"/>
                    </a:schemeClr>
                  </a:solidFill>
                  <a:latin typeface="+mn-lt"/>
                  <a:ea typeface="+mn-ea"/>
                  <a:cs typeface="+mn-cs"/>
                </a:defRPr>
              </a:pPr>
              <a:endParaRPr lang="el-GR"/>
            </a:p>
          </c:txPr>
        </c:title>
        <c:numFmt formatCode="General" sourceLinked="1"/>
        <c:majorTickMark val="none"/>
        <c:minorTickMark val="none"/>
        <c:tickLblPos val="nextTo"/>
        <c:spPr>
          <a:noFill/>
          <a:ln w="9525" cap="flat" cmpd="sng" algn="ctr">
            <a:solidFill>
              <a:schemeClr val="dk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l-GR"/>
          </a:p>
        </c:txPr>
        <c:crossAx val="1420690751"/>
        <c:crosses val="autoZero"/>
        <c:crossBetween val="midCat"/>
      </c:valAx>
      <c:valAx>
        <c:axId val="1420690751"/>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197" b="1" i="0" u="none" strike="noStrike" kern="1200" cap="none" baseline="0">
                    <a:solidFill>
                      <a:schemeClr val="tx1">
                        <a:lumMod val="65000"/>
                        <a:lumOff val="35000"/>
                      </a:schemeClr>
                    </a:solidFill>
                    <a:latin typeface="+mn-lt"/>
                    <a:ea typeface="+mn-ea"/>
                    <a:cs typeface="+mn-cs"/>
                  </a:defRPr>
                </a:pPr>
                <a:r>
                  <a:rPr lang="en-US" sz="1800" b="1" cap="none" dirty="0" err="1"/>
                  <a:t>fw</a:t>
                </a:r>
                <a:r>
                  <a:rPr lang="en-US" sz="1800" b="1" cap="none" dirty="0"/>
                  <a:t> kg/ha</a:t>
                </a:r>
                <a:endParaRPr lang="el-GR" sz="1800" b="1" cap="none" dirty="0"/>
              </a:p>
            </c:rich>
          </c:tx>
          <c:overlay val="0"/>
          <c:spPr>
            <a:noFill/>
            <a:ln>
              <a:noFill/>
            </a:ln>
            <a:effectLst/>
          </c:spPr>
          <c:txPr>
            <a:bodyPr rot="-5400000" spcFirstLastPara="1" vertOverflow="ellipsis" vert="horz" wrap="square" anchor="ctr" anchorCtr="1"/>
            <a:lstStyle/>
            <a:p>
              <a:pPr>
                <a:defRPr sz="1197" b="1" i="0" u="none" strike="noStrike" kern="1200" cap="none" baseline="0">
                  <a:solidFill>
                    <a:schemeClr val="tx1">
                      <a:lumMod val="65000"/>
                      <a:lumOff val="35000"/>
                    </a:schemeClr>
                  </a:solidFill>
                  <a:latin typeface="+mn-lt"/>
                  <a:ea typeface="+mn-ea"/>
                  <a:cs typeface="+mn-cs"/>
                </a:defRPr>
              </a:pPr>
              <a:endParaRPr lang="el-GR"/>
            </a:p>
          </c:txPr>
        </c:title>
        <c:numFmt formatCode="General" sourceLinked="1"/>
        <c:majorTickMark val="none"/>
        <c:minorTickMark val="none"/>
        <c:tickLblPos val="nextTo"/>
        <c:spPr>
          <a:noFill/>
          <a:ln w="9525" cap="flat" cmpd="sng" algn="ctr">
            <a:solidFill>
              <a:schemeClr val="dk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l-GR"/>
          </a:p>
        </c:txPr>
        <c:crossAx val="1984436335"/>
        <c:crosses val="autoZero"/>
        <c:crossBetween val="midCat"/>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rgbClr val="F0F0F0"/>
    </a:solidFill>
    <a:ln>
      <a:solidFill>
        <a:schemeClr val="tx1"/>
      </a:solidFill>
    </a:ln>
    <a:effectLst/>
  </c:spPr>
  <c:txPr>
    <a:bodyPr/>
    <a:lstStyle/>
    <a:p>
      <a:pPr>
        <a:defRPr/>
      </a:pPr>
      <a:endParaRPr lang="el-GR"/>
    </a:p>
  </c:txPr>
  <c:externalData r:id="rId3">
    <c:autoUpdate val="0"/>
  </c:externalData>
</c:chartSpace>
</file>

<file path=ppt/charts/colors1.xml><?xml version="1.0" encoding="utf-8"?>
<cs:colorStyle xmlns:cs="http://schemas.microsoft.com/office/drawing/2012/chartStyle" xmlns:a="http://schemas.openxmlformats.org/drawingml/2006/main" meth="cycle" id="11">
  <a:schemeClr val="accent1"/>
  <a:schemeClr val="accent3"/>
  <a:schemeClr val="accent5"/>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41">
  <cs:axisTitle>
    <cs:lnRef idx="0"/>
    <cs:fillRef idx="0"/>
    <cs:effectRef idx="0"/>
    <cs:fontRef idx="minor">
      <a:schemeClr val="tx1">
        <a:lumMod val="65000"/>
        <a:lumOff val="35000"/>
      </a:schemeClr>
    </cs:fontRef>
    <cs:defRPr sz="1197" kern="1200" cap="all"/>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ap="all" spc="120" normalizeH="0" baseline="0"/>
  </cs:categoryAxis>
  <cs:chartArea mods="allowNoFillOverride allowNoLineOverride">
    <cs:lnRef idx="0"/>
    <cs:fillRef idx="0"/>
    <cs:effectRef idx="0"/>
    <cs:fontRef idx="minor">
      <a:schemeClr val="dk1"/>
    </cs:fontRef>
    <cs:spPr>
      <a:solidFill>
        <a:schemeClr val="lt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50000"/>
        <a:lumOff val="50000"/>
      </a:schemeClr>
    </cs:fontRef>
    <cs:defRPr sz="1064" b="0" i="0" u="none" strike="noStrike" kern="1200" baseline="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cs:spPr>
  </cs:dataPoint>
  <cs:dataPoint3D>
    <cs:lnRef idx="0"/>
    <cs:fillRef idx="0">
      <cs:styleClr val="auto"/>
    </cs:fillRef>
    <cs:effectRef idx="0"/>
    <cs:fontRef idx="minor">
      <a:schemeClr val="dk1"/>
    </cs:fontRef>
    <cs:spPr>
      <a:solidFill>
        <a:schemeClr val="phClr"/>
      </a:solidFill>
    </cs:spPr>
  </cs:dataPoint3D>
  <cs:dataPointLine>
    <cs:lnRef idx="0">
      <cs:styleClr val="auto"/>
    </cs:lnRef>
    <cs:fillRef idx="0"/>
    <cs:effectRef idx="0"/>
    <cs:fontRef idx="minor">
      <a:schemeClr val="dk1"/>
    </cs:fontRef>
    <cs:spPr>
      <a:ln w="22225" cap="rnd">
        <a:solidFill>
          <a:schemeClr val="phClr"/>
        </a:solidFill>
        <a:round/>
      </a:ln>
    </cs:spPr>
  </cs:dataPointLine>
  <cs:dataPointMarker>
    <cs:lnRef idx="0">
      <cs:styleClr val="auto"/>
    </cs:lnRef>
    <cs:fillRef idx="0">
      <cs:styleClr val="auto"/>
    </cs:fillRef>
    <cs:effectRef idx="0"/>
    <cs:fontRef idx="minor">
      <a:schemeClr val="dk1"/>
    </cs:fontRef>
    <cs:spPr>
      <a:solidFill>
        <a:schemeClr val="phClr"/>
      </a:solidFill>
      <a:ln w="9525">
        <a:solidFill>
          <a:schemeClr val="phClr"/>
        </a:solidFill>
        <a:round/>
      </a:ln>
    </cs:spPr>
  </cs:dataPointMarker>
  <cs:dataPointMarkerLayout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15000"/>
            <a:lumOff val="85000"/>
          </a:schemeClr>
        </a:solidFill>
      </a:ln>
    </cs:spPr>
  </cs:downBar>
  <cs:dropLine>
    <cs:lnRef idx="0"/>
    <cs:fillRef idx="0"/>
    <cs:effectRef idx="0"/>
    <cs:fontRef idx="minor">
      <a:schemeClr val="dk1"/>
    </cs:fontRef>
    <cs:spPr>
      <a:ln w="9525">
        <a:solidFill>
          <a:schemeClr val="tx1">
            <a:lumMod val="35000"/>
            <a:lumOff val="65000"/>
          </a:schemeClr>
        </a:solidFill>
      </a:ln>
    </cs:spPr>
  </cs:dropLine>
  <cs:errorBar>
    <cs:lnRef idx="0"/>
    <cs:fillRef idx="0"/>
    <cs:effectRef idx="0"/>
    <cs:fontRef idx="minor">
      <a:schemeClr val="dk1"/>
    </cs:fontRef>
    <cs:spPr>
      <a:ln w="9525">
        <a:solidFill>
          <a:schemeClr val="tx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15000"/>
            <a:lumOff val="85000"/>
          </a:schemeClr>
        </a:solidFill>
        <a:round/>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35000"/>
            <a:lumOff val="65000"/>
          </a:schemeClr>
        </a:solidFill>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cap="all" spc="120" normalizeH="0" baseline="0"/>
  </cs:title>
  <cs:trendline>
    <cs:lnRef idx="0">
      <cs:styleClr val="auto"/>
    </cs:lnRef>
    <cs:fillRef idx="0"/>
    <cs:effectRef idx="0"/>
    <cs:fontRef idx="minor">
      <a:schemeClr val="dk1"/>
    </cs:fontRef>
    <cs:spPr>
      <a:ln w="9525" cap="rnd">
        <a:solidFill>
          <a:schemeClr val="phClr"/>
        </a:solidFill>
      </a:ln>
    </cs:spPr>
  </cs:trendline>
  <cs:trendlineLabel>
    <cs:lnRef idx="0"/>
    <cs:fillRef idx="0"/>
    <cs:effectRef idx="0"/>
    <cs:fontRef idx="minor">
      <a:schemeClr val="tx1">
        <a:lumMod val="65000"/>
        <a:lumOff val="35000"/>
      </a:schemeClr>
    </cs:fontRef>
    <cs:defRPr sz="1064" kern="1200"/>
  </cs:trendlineLabel>
  <cs:upBar>
    <cs:lnRef idx="0"/>
    <cs:fillRef idx="0"/>
    <cs:effectRef idx="0"/>
    <cs:fontRef idx="minor">
      <a:schemeClr val="dk1"/>
    </cs:fontRef>
    <cs:spPr>
      <a:solidFill>
        <a:schemeClr val="lt1"/>
      </a:solidFill>
      <a:ln w="9525">
        <a:solidFill>
          <a:schemeClr val="tx1">
            <a:lumMod val="65000"/>
            <a:lumOff val="35000"/>
          </a:schemeClr>
        </a:solidFill>
      </a:ln>
    </cs:spPr>
  </cs:upBar>
  <cs:valueAxis>
    <cs:lnRef idx="0"/>
    <cs:fillRef idx="0"/>
    <cs:effectRef idx="0"/>
    <cs:fontRef idx="minor">
      <a:schemeClr val="tx1">
        <a:lumMod val="65000"/>
        <a:lumOff val="35000"/>
      </a:schemeClr>
    </cs:fontRef>
    <cs:spPr>
      <a:ln w="9525" cap="flat" cmpd="sng" algn="ctr">
        <a:solidFill>
          <a:schemeClr val="dk1">
            <a:lumMod val="15000"/>
            <a:lumOff val="85000"/>
          </a:schemeClr>
        </a:solidFill>
        <a:round/>
      </a:ln>
    </cs:spPr>
    <cs:defRPr sz="1197" kern="1200"/>
  </cs:valueAxis>
  <cs:wall>
    <cs:lnRef idx="0"/>
    <cs:fillRef idx="0"/>
    <cs:effectRef idx="0"/>
    <cs:fontRef idx="minor">
      <a:schemeClr val="dk1"/>
    </cs:fontRef>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1026"/>
          <p:cNvSpPr>
            <a:spLocks noGrp="1" noChangeArrowheads="1"/>
          </p:cNvSpPr>
          <p:nvPr>
            <p:ph type="hdr" sz="quarter"/>
          </p:nvPr>
        </p:nvSpPr>
        <p:spPr bwMode="auto">
          <a:xfrm>
            <a:off x="0" y="0"/>
            <a:ext cx="2946400" cy="49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eaLnBrk="1" hangingPunct="1">
              <a:spcBef>
                <a:spcPct val="50000"/>
              </a:spcBef>
              <a:defRPr sz="1200">
                <a:latin typeface="Times New Roman" panose="02020603050405020304" pitchFamily="18" charset="0"/>
              </a:defRPr>
            </a:lvl1pPr>
          </a:lstStyle>
          <a:p>
            <a:endParaRPr lang="en-US" altLang="el-GR"/>
          </a:p>
        </p:txBody>
      </p:sp>
      <p:sp>
        <p:nvSpPr>
          <p:cNvPr id="8195" name="Rectangle 1027"/>
          <p:cNvSpPr>
            <a:spLocks noGrp="1" noChangeArrowheads="1"/>
          </p:cNvSpPr>
          <p:nvPr>
            <p:ph type="dt" sz="quarter" idx="1"/>
          </p:nvPr>
        </p:nvSpPr>
        <p:spPr bwMode="auto">
          <a:xfrm>
            <a:off x="3851275" y="0"/>
            <a:ext cx="2946400" cy="49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spcBef>
                <a:spcPct val="50000"/>
              </a:spcBef>
              <a:defRPr sz="1200">
                <a:latin typeface="Times New Roman" panose="02020603050405020304" pitchFamily="18" charset="0"/>
              </a:defRPr>
            </a:lvl1pPr>
          </a:lstStyle>
          <a:p>
            <a:endParaRPr lang="en-US" altLang="el-GR"/>
          </a:p>
        </p:txBody>
      </p:sp>
      <p:sp>
        <p:nvSpPr>
          <p:cNvPr id="8196" name="Rectangle 1028"/>
          <p:cNvSpPr>
            <a:spLocks noGrp="1" noChangeArrowheads="1"/>
          </p:cNvSpPr>
          <p:nvPr>
            <p:ph type="ftr" sz="quarter" idx="2"/>
          </p:nvPr>
        </p:nvSpPr>
        <p:spPr bwMode="auto">
          <a:xfrm>
            <a:off x="0" y="9429750"/>
            <a:ext cx="2946400" cy="49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l" eaLnBrk="1" hangingPunct="1">
              <a:spcBef>
                <a:spcPct val="50000"/>
              </a:spcBef>
              <a:defRPr sz="1200">
                <a:latin typeface="Times New Roman" panose="02020603050405020304" pitchFamily="18" charset="0"/>
              </a:defRPr>
            </a:lvl1pPr>
          </a:lstStyle>
          <a:p>
            <a:endParaRPr lang="en-US" altLang="el-GR"/>
          </a:p>
        </p:txBody>
      </p:sp>
      <p:sp>
        <p:nvSpPr>
          <p:cNvPr id="8197" name="Rectangle 1029"/>
          <p:cNvSpPr>
            <a:spLocks noGrp="1" noChangeArrowheads="1"/>
          </p:cNvSpPr>
          <p:nvPr>
            <p:ph type="sldNum" sz="quarter" idx="3"/>
          </p:nvPr>
        </p:nvSpPr>
        <p:spPr bwMode="auto">
          <a:xfrm>
            <a:off x="3851275" y="9429750"/>
            <a:ext cx="2946400" cy="49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spcBef>
                <a:spcPct val="50000"/>
              </a:spcBef>
              <a:defRPr sz="1200">
                <a:latin typeface="Times New Roman" panose="02020603050405020304" pitchFamily="18" charset="0"/>
              </a:defRPr>
            </a:lvl1pPr>
          </a:lstStyle>
          <a:p>
            <a:fld id="{6C0B2C89-8D20-4327-AC27-A283C7695B78}" type="slidenum">
              <a:rPr lang="en-US" altLang="el-GR"/>
              <a:pPr/>
              <a:t>‹#›</a:t>
            </a:fld>
            <a:endParaRPr lang="en-US" altLang="el-GR"/>
          </a:p>
        </p:txBody>
      </p:sp>
    </p:spTree>
    <p:extLst>
      <p:ext uri="{BB962C8B-B14F-4D97-AF65-F5344CB8AC3E}">
        <p14:creationId xmlns:p14="http://schemas.microsoft.com/office/powerpoint/2010/main" val="369059867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el-GR"/>
          </a:p>
        </p:txBody>
      </p:sp>
      <p:sp>
        <p:nvSpPr>
          <p:cNvPr id="3" name="Date Placeholder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49A7B907-3938-48CC-BD48-68E630509F60}" type="datetimeFigureOut">
              <a:rPr lang="el-GR" smtClean="0"/>
              <a:t>28/8/2023</a:t>
            </a:fld>
            <a:endParaRPr lang="el-GR"/>
          </a:p>
        </p:txBody>
      </p:sp>
      <p:sp>
        <p:nvSpPr>
          <p:cNvPr id="4" name="Slide Image Placeholder 3"/>
          <p:cNvSpPr>
            <a:spLocks noGrp="1" noRot="1" noChangeAspect="1"/>
          </p:cNvSpPr>
          <p:nvPr>
            <p:ph type="sldImg" idx="2"/>
          </p:nvPr>
        </p:nvSpPr>
        <p:spPr>
          <a:xfrm>
            <a:off x="2038350" y="1241425"/>
            <a:ext cx="2720975" cy="3349625"/>
          </a:xfrm>
          <a:prstGeom prst="rect">
            <a:avLst/>
          </a:prstGeom>
          <a:noFill/>
          <a:ln w="12700">
            <a:solidFill>
              <a:prstClr val="black"/>
            </a:solidFill>
          </a:ln>
        </p:spPr>
        <p:txBody>
          <a:bodyPr vert="horz" lIns="91440" tIns="45720" rIns="91440" bIns="45720" rtlCol="0" anchor="ctr"/>
          <a:lstStyle/>
          <a:p>
            <a:endParaRPr lang="el-GR"/>
          </a:p>
        </p:txBody>
      </p:sp>
      <p:sp>
        <p:nvSpPr>
          <p:cNvPr id="5" name="Notes Placeholder 4"/>
          <p:cNvSpPr>
            <a:spLocks noGrp="1"/>
          </p:cNvSpPr>
          <p:nvPr>
            <p:ph type="body" sz="quarter" idx="3"/>
          </p:nvPr>
        </p:nvSpPr>
        <p:spPr>
          <a:xfrm>
            <a:off x="679450" y="4776788"/>
            <a:ext cx="5438775" cy="3908425"/>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6" name="Footer Placeholder 5"/>
          <p:cNvSpPr>
            <a:spLocks noGrp="1"/>
          </p:cNvSpPr>
          <p:nvPr>
            <p:ph type="ftr" sz="quarter" idx="4"/>
          </p:nvPr>
        </p:nvSpPr>
        <p:spPr>
          <a:xfrm>
            <a:off x="0" y="9429750"/>
            <a:ext cx="2946400" cy="496888"/>
          </a:xfrm>
          <a:prstGeom prst="rect">
            <a:avLst/>
          </a:prstGeom>
        </p:spPr>
        <p:txBody>
          <a:bodyPr vert="horz" lIns="91440" tIns="45720" rIns="91440" bIns="45720" rtlCol="0" anchor="b"/>
          <a:lstStyle>
            <a:lvl1pPr algn="l">
              <a:defRPr sz="1200"/>
            </a:lvl1pPr>
          </a:lstStyle>
          <a:p>
            <a:endParaRPr lang="el-GR"/>
          </a:p>
        </p:txBody>
      </p:sp>
      <p:sp>
        <p:nvSpPr>
          <p:cNvPr id="7" name="Slide Number Placeholder 6"/>
          <p:cNvSpPr>
            <a:spLocks noGrp="1"/>
          </p:cNvSpPr>
          <p:nvPr>
            <p:ph type="sldNum" sz="quarter" idx="5"/>
          </p:nvPr>
        </p:nvSpPr>
        <p:spPr>
          <a:xfrm>
            <a:off x="3849688" y="9429750"/>
            <a:ext cx="2946400" cy="496888"/>
          </a:xfrm>
          <a:prstGeom prst="rect">
            <a:avLst/>
          </a:prstGeom>
        </p:spPr>
        <p:txBody>
          <a:bodyPr vert="horz" lIns="91440" tIns="45720" rIns="91440" bIns="45720" rtlCol="0" anchor="b"/>
          <a:lstStyle>
            <a:lvl1pPr algn="r">
              <a:defRPr sz="1200"/>
            </a:lvl1pPr>
          </a:lstStyle>
          <a:p>
            <a:fld id="{22567DB3-D42C-4E85-97FF-E6472048AC7C}" type="slidenum">
              <a:rPr lang="el-GR" smtClean="0"/>
              <a:t>‹#›</a:t>
            </a:fld>
            <a:endParaRPr lang="el-GR"/>
          </a:p>
        </p:txBody>
      </p:sp>
    </p:spTree>
    <p:extLst>
      <p:ext uri="{BB962C8B-B14F-4D97-AF65-F5344CB8AC3E}">
        <p14:creationId xmlns:p14="http://schemas.microsoft.com/office/powerpoint/2010/main" val="4041330661"/>
      </p:ext>
    </p:extLst>
  </p:cSld>
  <p:clrMap bg1="lt1" tx1="dk1" bg2="lt2" tx2="dk2" accent1="accent1" accent2="accent2" accent3="accent3" accent4="accent4" accent5="accent5" accent6="accent6" hlink="hlink" folHlink="folHlink"/>
  <p:notesStyle>
    <a:lvl1pPr marL="0" algn="l" defTabSz="570860" rtl="0" eaLnBrk="1" latinLnBrk="0" hangingPunct="1">
      <a:defRPr sz="749" kern="1200">
        <a:solidFill>
          <a:schemeClr val="tx1"/>
        </a:solidFill>
        <a:latin typeface="+mn-lt"/>
        <a:ea typeface="+mn-ea"/>
        <a:cs typeface="+mn-cs"/>
      </a:defRPr>
    </a:lvl1pPr>
    <a:lvl2pPr marL="285430" algn="l" defTabSz="570860" rtl="0" eaLnBrk="1" latinLnBrk="0" hangingPunct="1">
      <a:defRPr sz="749" kern="1200">
        <a:solidFill>
          <a:schemeClr val="tx1"/>
        </a:solidFill>
        <a:latin typeface="+mn-lt"/>
        <a:ea typeface="+mn-ea"/>
        <a:cs typeface="+mn-cs"/>
      </a:defRPr>
    </a:lvl2pPr>
    <a:lvl3pPr marL="570860" algn="l" defTabSz="570860" rtl="0" eaLnBrk="1" latinLnBrk="0" hangingPunct="1">
      <a:defRPr sz="749" kern="1200">
        <a:solidFill>
          <a:schemeClr val="tx1"/>
        </a:solidFill>
        <a:latin typeface="+mn-lt"/>
        <a:ea typeface="+mn-ea"/>
        <a:cs typeface="+mn-cs"/>
      </a:defRPr>
    </a:lvl3pPr>
    <a:lvl4pPr marL="856290" algn="l" defTabSz="570860" rtl="0" eaLnBrk="1" latinLnBrk="0" hangingPunct="1">
      <a:defRPr sz="749" kern="1200">
        <a:solidFill>
          <a:schemeClr val="tx1"/>
        </a:solidFill>
        <a:latin typeface="+mn-lt"/>
        <a:ea typeface="+mn-ea"/>
        <a:cs typeface="+mn-cs"/>
      </a:defRPr>
    </a:lvl4pPr>
    <a:lvl5pPr marL="1141720" algn="l" defTabSz="570860" rtl="0" eaLnBrk="1" latinLnBrk="0" hangingPunct="1">
      <a:defRPr sz="749" kern="1200">
        <a:solidFill>
          <a:schemeClr val="tx1"/>
        </a:solidFill>
        <a:latin typeface="+mn-lt"/>
        <a:ea typeface="+mn-ea"/>
        <a:cs typeface="+mn-cs"/>
      </a:defRPr>
    </a:lvl5pPr>
    <a:lvl6pPr marL="1427150" algn="l" defTabSz="570860" rtl="0" eaLnBrk="1" latinLnBrk="0" hangingPunct="1">
      <a:defRPr sz="749" kern="1200">
        <a:solidFill>
          <a:schemeClr val="tx1"/>
        </a:solidFill>
        <a:latin typeface="+mn-lt"/>
        <a:ea typeface="+mn-ea"/>
        <a:cs typeface="+mn-cs"/>
      </a:defRPr>
    </a:lvl6pPr>
    <a:lvl7pPr marL="1712580" algn="l" defTabSz="570860" rtl="0" eaLnBrk="1" latinLnBrk="0" hangingPunct="1">
      <a:defRPr sz="749" kern="1200">
        <a:solidFill>
          <a:schemeClr val="tx1"/>
        </a:solidFill>
        <a:latin typeface="+mn-lt"/>
        <a:ea typeface="+mn-ea"/>
        <a:cs typeface="+mn-cs"/>
      </a:defRPr>
    </a:lvl7pPr>
    <a:lvl8pPr marL="1998010" algn="l" defTabSz="570860" rtl="0" eaLnBrk="1" latinLnBrk="0" hangingPunct="1">
      <a:defRPr sz="749" kern="1200">
        <a:solidFill>
          <a:schemeClr val="tx1"/>
        </a:solidFill>
        <a:latin typeface="+mn-lt"/>
        <a:ea typeface="+mn-ea"/>
        <a:cs typeface="+mn-cs"/>
      </a:defRPr>
    </a:lvl8pPr>
    <a:lvl9pPr marL="2283440" algn="l" defTabSz="570860" rtl="0" eaLnBrk="1" latinLnBrk="0" hangingPunct="1">
      <a:defRPr sz="749"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754981" y="4713405"/>
            <a:ext cx="19889788" cy="10026815"/>
          </a:xfrm>
        </p:spPr>
        <p:txBody>
          <a:bodyPr anchor="b"/>
          <a:lstStyle>
            <a:lvl1pPr algn="ctr">
              <a:defRPr sz="15354"/>
            </a:lvl1pPr>
          </a:lstStyle>
          <a:p>
            <a:r>
              <a:rPr lang="en-US"/>
              <a:t>Click to edit Master title style</a:t>
            </a:r>
            <a:endParaRPr lang="en-US" dirty="0"/>
          </a:p>
        </p:txBody>
      </p:sp>
      <p:sp>
        <p:nvSpPr>
          <p:cNvPr id="3" name="Subtitle 2"/>
          <p:cNvSpPr>
            <a:spLocks noGrp="1"/>
          </p:cNvSpPr>
          <p:nvPr>
            <p:ph type="subTitle" idx="1"/>
          </p:nvPr>
        </p:nvSpPr>
        <p:spPr>
          <a:xfrm>
            <a:off x="2924969" y="15126892"/>
            <a:ext cx="17549813" cy="6953434"/>
          </a:xfrm>
        </p:spPr>
        <p:txBody>
          <a:bodyPr/>
          <a:lstStyle>
            <a:lvl1pPr marL="0" indent="0" algn="ctr">
              <a:buNone/>
              <a:defRPr sz="6142"/>
            </a:lvl1pPr>
            <a:lvl2pPr marL="1169975" indent="0" algn="ctr">
              <a:buNone/>
              <a:defRPr sz="5118"/>
            </a:lvl2pPr>
            <a:lvl3pPr marL="2339950" indent="0" algn="ctr">
              <a:buNone/>
              <a:defRPr sz="4606"/>
            </a:lvl3pPr>
            <a:lvl4pPr marL="3509924" indent="0" algn="ctr">
              <a:buNone/>
              <a:defRPr sz="4094"/>
            </a:lvl4pPr>
            <a:lvl5pPr marL="4679899" indent="0" algn="ctr">
              <a:buNone/>
              <a:defRPr sz="4094"/>
            </a:lvl5pPr>
            <a:lvl6pPr marL="5849874" indent="0" algn="ctr">
              <a:buNone/>
              <a:defRPr sz="4094"/>
            </a:lvl6pPr>
            <a:lvl7pPr marL="7019849" indent="0" algn="ctr">
              <a:buNone/>
              <a:defRPr sz="4094"/>
            </a:lvl7pPr>
            <a:lvl8pPr marL="8189824" indent="0" algn="ctr">
              <a:buNone/>
              <a:defRPr sz="4094"/>
            </a:lvl8pPr>
            <a:lvl9pPr marL="9359798" indent="0" algn="ctr">
              <a:buNone/>
              <a:defRPr sz="4094"/>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endParaRPr lang="en-US" altLang="el-GR"/>
          </a:p>
        </p:txBody>
      </p:sp>
      <p:sp>
        <p:nvSpPr>
          <p:cNvPr id="5" name="Footer Placeholder 4"/>
          <p:cNvSpPr>
            <a:spLocks noGrp="1"/>
          </p:cNvSpPr>
          <p:nvPr>
            <p:ph type="ftr" sz="quarter" idx="11"/>
          </p:nvPr>
        </p:nvSpPr>
        <p:spPr/>
        <p:txBody>
          <a:bodyPr/>
          <a:lstStyle/>
          <a:p>
            <a:endParaRPr lang="en-US" altLang="el-GR"/>
          </a:p>
        </p:txBody>
      </p:sp>
      <p:sp>
        <p:nvSpPr>
          <p:cNvPr id="6" name="Slide Number Placeholder 5"/>
          <p:cNvSpPr>
            <a:spLocks noGrp="1"/>
          </p:cNvSpPr>
          <p:nvPr>
            <p:ph type="sldNum" sz="quarter" idx="12"/>
          </p:nvPr>
        </p:nvSpPr>
        <p:spPr/>
        <p:txBody>
          <a:bodyPr/>
          <a:lstStyle/>
          <a:p>
            <a:fld id="{25CE440C-07A9-4396-8610-2FFF2D639B8D}" type="slidenum">
              <a:rPr lang="en-US" altLang="el-GR" smtClean="0"/>
              <a:pPr/>
              <a:t>‹#›</a:t>
            </a:fld>
            <a:endParaRPr lang="en-US" altLang="el-GR"/>
          </a:p>
        </p:txBody>
      </p:sp>
    </p:spTree>
    <p:extLst>
      <p:ext uri="{BB962C8B-B14F-4D97-AF65-F5344CB8AC3E}">
        <p14:creationId xmlns:p14="http://schemas.microsoft.com/office/powerpoint/2010/main" val="14260389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endParaRPr lang="en-US" altLang="el-GR"/>
          </a:p>
        </p:txBody>
      </p:sp>
      <p:sp>
        <p:nvSpPr>
          <p:cNvPr id="5" name="Footer Placeholder 4"/>
          <p:cNvSpPr>
            <a:spLocks noGrp="1"/>
          </p:cNvSpPr>
          <p:nvPr>
            <p:ph type="ftr" sz="quarter" idx="11"/>
          </p:nvPr>
        </p:nvSpPr>
        <p:spPr/>
        <p:txBody>
          <a:bodyPr/>
          <a:lstStyle/>
          <a:p>
            <a:endParaRPr lang="en-US" altLang="el-GR"/>
          </a:p>
        </p:txBody>
      </p:sp>
      <p:sp>
        <p:nvSpPr>
          <p:cNvPr id="6" name="Slide Number Placeholder 5"/>
          <p:cNvSpPr>
            <a:spLocks noGrp="1"/>
          </p:cNvSpPr>
          <p:nvPr>
            <p:ph type="sldNum" sz="quarter" idx="12"/>
          </p:nvPr>
        </p:nvSpPr>
        <p:spPr/>
        <p:txBody>
          <a:bodyPr/>
          <a:lstStyle/>
          <a:p>
            <a:fld id="{A05F4DE4-A30D-4587-AE42-A67DCFB7C326}" type="slidenum">
              <a:rPr lang="en-US" altLang="el-GR" smtClean="0"/>
              <a:pPr/>
              <a:t>‹#›</a:t>
            </a:fld>
            <a:endParaRPr lang="en-US" altLang="el-GR"/>
          </a:p>
        </p:txBody>
      </p:sp>
    </p:spTree>
    <p:extLst>
      <p:ext uri="{BB962C8B-B14F-4D97-AF65-F5344CB8AC3E}">
        <p14:creationId xmlns:p14="http://schemas.microsoft.com/office/powerpoint/2010/main" val="20689049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6745447" y="1533356"/>
            <a:ext cx="5045571" cy="24407029"/>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608734" y="1533356"/>
            <a:ext cx="14844216" cy="2440702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endParaRPr lang="en-US" altLang="el-GR"/>
          </a:p>
        </p:txBody>
      </p:sp>
      <p:sp>
        <p:nvSpPr>
          <p:cNvPr id="5" name="Footer Placeholder 4"/>
          <p:cNvSpPr>
            <a:spLocks noGrp="1"/>
          </p:cNvSpPr>
          <p:nvPr>
            <p:ph type="ftr" sz="quarter" idx="11"/>
          </p:nvPr>
        </p:nvSpPr>
        <p:spPr/>
        <p:txBody>
          <a:bodyPr/>
          <a:lstStyle/>
          <a:p>
            <a:endParaRPr lang="en-US" altLang="el-GR"/>
          </a:p>
        </p:txBody>
      </p:sp>
      <p:sp>
        <p:nvSpPr>
          <p:cNvPr id="6" name="Slide Number Placeholder 5"/>
          <p:cNvSpPr>
            <a:spLocks noGrp="1"/>
          </p:cNvSpPr>
          <p:nvPr>
            <p:ph type="sldNum" sz="quarter" idx="12"/>
          </p:nvPr>
        </p:nvSpPr>
        <p:spPr/>
        <p:txBody>
          <a:bodyPr/>
          <a:lstStyle/>
          <a:p>
            <a:fld id="{D8C8C0C3-2862-45AD-A0CF-AD890571AD97}" type="slidenum">
              <a:rPr lang="en-US" altLang="el-GR" smtClean="0"/>
              <a:pPr/>
              <a:t>‹#›</a:t>
            </a:fld>
            <a:endParaRPr lang="en-US" altLang="el-GR"/>
          </a:p>
        </p:txBody>
      </p:sp>
    </p:spTree>
    <p:extLst>
      <p:ext uri="{BB962C8B-B14F-4D97-AF65-F5344CB8AC3E}">
        <p14:creationId xmlns:p14="http://schemas.microsoft.com/office/powerpoint/2010/main" val="34282643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endParaRPr lang="en-US" altLang="el-GR"/>
          </a:p>
        </p:txBody>
      </p:sp>
      <p:sp>
        <p:nvSpPr>
          <p:cNvPr id="5" name="Footer Placeholder 4"/>
          <p:cNvSpPr>
            <a:spLocks noGrp="1"/>
          </p:cNvSpPr>
          <p:nvPr>
            <p:ph type="ftr" sz="quarter" idx="11"/>
          </p:nvPr>
        </p:nvSpPr>
        <p:spPr/>
        <p:txBody>
          <a:bodyPr/>
          <a:lstStyle/>
          <a:p>
            <a:endParaRPr lang="en-US" altLang="el-GR"/>
          </a:p>
        </p:txBody>
      </p:sp>
      <p:sp>
        <p:nvSpPr>
          <p:cNvPr id="6" name="Slide Number Placeholder 5"/>
          <p:cNvSpPr>
            <a:spLocks noGrp="1"/>
          </p:cNvSpPr>
          <p:nvPr>
            <p:ph type="sldNum" sz="quarter" idx="12"/>
          </p:nvPr>
        </p:nvSpPr>
        <p:spPr/>
        <p:txBody>
          <a:bodyPr/>
          <a:lstStyle/>
          <a:p>
            <a:fld id="{A2A0F2D9-28BE-4CE2-B02A-0BFA0EF30699}" type="slidenum">
              <a:rPr lang="en-US" altLang="el-GR" smtClean="0"/>
              <a:pPr/>
              <a:t>‹#›</a:t>
            </a:fld>
            <a:endParaRPr lang="en-US" altLang="el-GR"/>
          </a:p>
        </p:txBody>
      </p:sp>
    </p:spTree>
    <p:extLst>
      <p:ext uri="{BB962C8B-B14F-4D97-AF65-F5344CB8AC3E}">
        <p14:creationId xmlns:p14="http://schemas.microsoft.com/office/powerpoint/2010/main" val="21857608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596547" y="7180114"/>
            <a:ext cx="20182284" cy="11980175"/>
          </a:xfrm>
        </p:spPr>
        <p:txBody>
          <a:bodyPr anchor="b"/>
          <a:lstStyle>
            <a:lvl1pPr>
              <a:defRPr sz="15354"/>
            </a:lvl1pPr>
          </a:lstStyle>
          <a:p>
            <a:r>
              <a:rPr lang="en-US"/>
              <a:t>Click to edit Master title style</a:t>
            </a:r>
            <a:endParaRPr lang="en-US" dirty="0"/>
          </a:p>
        </p:txBody>
      </p:sp>
      <p:sp>
        <p:nvSpPr>
          <p:cNvPr id="3" name="Text Placeholder 2"/>
          <p:cNvSpPr>
            <a:spLocks noGrp="1"/>
          </p:cNvSpPr>
          <p:nvPr>
            <p:ph type="body" idx="1"/>
          </p:nvPr>
        </p:nvSpPr>
        <p:spPr>
          <a:xfrm>
            <a:off x="1596547" y="19273626"/>
            <a:ext cx="20182284" cy="6300091"/>
          </a:xfrm>
        </p:spPr>
        <p:txBody>
          <a:bodyPr/>
          <a:lstStyle>
            <a:lvl1pPr marL="0" indent="0">
              <a:buNone/>
              <a:defRPr sz="6142">
                <a:solidFill>
                  <a:schemeClr val="tx1"/>
                </a:solidFill>
              </a:defRPr>
            </a:lvl1pPr>
            <a:lvl2pPr marL="1169975" indent="0">
              <a:buNone/>
              <a:defRPr sz="5118">
                <a:solidFill>
                  <a:schemeClr val="tx1">
                    <a:tint val="75000"/>
                  </a:schemeClr>
                </a:solidFill>
              </a:defRPr>
            </a:lvl2pPr>
            <a:lvl3pPr marL="2339950" indent="0">
              <a:buNone/>
              <a:defRPr sz="4606">
                <a:solidFill>
                  <a:schemeClr val="tx1">
                    <a:tint val="75000"/>
                  </a:schemeClr>
                </a:solidFill>
              </a:defRPr>
            </a:lvl3pPr>
            <a:lvl4pPr marL="3509924" indent="0">
              <a:buNone/>
              <a:defRPr sz="4094">
                <a:solidFill>
                  <a:schemeClr val="tx1">
                    <a:tint val="75000"/>
                  </a:schemeClr>
                </a:solidFill>
              </a:defRPr>
            </a:lvl4pPr>
            <a:lvl5pPr marL="4679899" indent="0">
              <a:buNone/>
              <a:defRPr sz="4094">
                <a:solidFill>
                  <a:schemeClr val="tx1">
                    <a:tint val="75000"/>
                  </a:schemeClr>
                </a:solidFill>
              </a:defRPr>
            </a:lvl5pPr>
            <a:lvl6pPr marL="5849874" indent="0">
              <a:buNone/>
              <a:defRPr sz="4094">
                <a:solidFill>
                  <a:schemeClr val="tx1">
                    <a:tint val="75000"/>
                  </a:schemeClr>
                </a:solidFill>
              </a:defRPr>
            </a:lvl6pPr>
            <a:lvl7pPr marL="7019849" indent="0">
              <a:buNone/>
              <a:defRPr sz="4094">
                <a:solidFill>
                  <a:schemeClr val="tx1">
                    <a:tint val="75000"/>
                  </a:schemeClr>
                </a:solidFill>
              </a:defRPr>
            </a:lvl7pPr>
            <a:lvl8pPr marL="8189824" indent="0">
              <a:buNone/>
              <a:defRPr sz="4094">
                <a:solidFill>
                  <a:schemeClr val="tx1">
                    <a:tint val="75000"/>
                  </a:schemeClr>
                </a:solidFill>
              </a:defRPr>
            </a:lvl8pPr>
            <a:lvl9pPr marL="9359798" indent="0">
              <a:buNone/>
              <a:defRPr sz="4094">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endParaRPr lang="en-US" altLang="el-GR"/>
          </a:p>
        </p:txBody>
      </p:sp>
      <p:sp>
        <p:nvSpPr>
          <p:cNvPr id="5" name="Footer Placeholder 4"/>
          <p:cNvSpPr>
            <a:spLocks noGrp="1"/>
          </p:cNvSpPr>
          <p:nvPr>
            <p:ph type="ftr" sz="quarter" idx="11"/>
          </p:nvPr>
        </p:nvSpPr>
        <p:spPr/>
        <p:txBody>
          <a:bodyPr/>
          <a:lstStyle/>
          <a:p>
            <a:endParaRPr lang="en-US" altLang="el-GR"/>
          </a:p>
        </p:txBody>
      </p:sp>
      <p:sp>
        <p:nvSpPr>
          <p:cNvPr id="6" name="Slide Number Placeholder 5"/>
          <p:cNvSpPr>
            <a:spLocks noGrp="1"/>
          </p:cNvSpPr>
          <p:nvPr>
            <p:ph type="sldNum" sz="quarter" idx="12"/>
          </p:nvPr>
        </p:nvSpPr>
        <p:spPr/>
        <p:txBody>
          <a:bodyPr/>
          <a:lstStyle/>
          <a:p>
            <a:fld id="{EF09132F-E203-4CC4-9E93-26F54BF58266}" type="slidenum">
              <a:rPr lang="en-US" altLang="el-GR" smtClean="0"/>
              <a:pPr/>
              <a:t>‹#›</a:t>
            </a:fld>
            <a:endParaRPr lang="en-US" altLang="el-GR"/>
          </a:p>
        </p:txBody>
      </p:sp>
    </p:spTree>
    <p:extLst>
      <p:ext uri="{BB962C8B-B14F-4D97-AF65-F5344CB8AC3E}">
        <p14:creationId xmlns:p14="http://schemas.microsoft.com/office/powerpoint/2010/main" val="29208278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608733" y="7666780"/>
            <a:ext cx="9944894" cy="1827360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11846123" y="7666780"/>
            <a:ext cx="9944894" cy="1827360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endParaRPr lang="en-US" altLang="el-GR"/>
          </a:p>
        </p:txBody>
      </p:sp>
      <p:sp>
        <p:nvSpPr>
          <p:cNvPr id="6" name="Footer Placeholder 5"/>
          <p:cNvSpPr>
            <a:spLocks noGrp="1"/>
          </p:cNvSpPr>
          <p:nvPr>
            <p:ph type="ftr" sz="quarter" idx="11"/>
          </p:nvPr>
        </p:nvSpPr>
        <p:spPr/>
        <p:txBody>
          <a:bodyPr/>
          <a:lstStyle/>
          <a:p>
            <a:endParaRPr lang="en-US" altLang="el-GR"/>
          </a:p>
        </p:txBody>
      </p:sp>
      <p:sp>
        <p:nvSpPr>
          <p:cNvPr id="7" name="Slide Number Placeholder 6"/>
          <p:cNvSpPr>
            <a:spLocks noGrp="1"/>
          </p:cNvSpPr>
          <p:nvPr>
            <p:ph type="sldNum" sz="quarter" idx="12"/>
          </p:nvPr>
        </p:nvSpPr>
        <p:spPr/>
        <p:txBody>
          <a:bodyPr/>
          <a:lstStyle/>
          <a:p>
            <a:fld id="{1A5707B8-71F4-4078-B307-637521CE47BB}" type="slidenum">
              <a:rPr lang="en-US" altLang="el-GR" smtClean="0"/>
              <a:pPr/>
              <a:t>‹#›</a:t>
            </a:fld>
            <a:endParaRPr lang="en-US" altLang="el-GR"/>
          </a:p>
        </p:txBody>
      </p:sp>
    </p:spTree>
    <p:extLst>
      <p:ext uri="{BB962C8B-B14F-4D97-AF65-F5344CB8AC3E}">
        <p14:creationId xmlns:p14="http://schemas.microsoft.com/office/powerpoint/2010/main" val="2292987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611781" y="1533362"/>
            <a:ext cx="20182284" cy="5566751"/>
          </a:xfrm>
        </p:spPr>
        <p:txBody>
          <a:bodyPr/>
          <a:lstStyle/>
          <a:p>
            <a:r>
              <a:rPr lang="en-US"/>
              <a:t>Click to edit Master title style</a:t>
            </a:r>
            <a:endParaRPr lang="en-US" dirty="0"/>
          </a:p>
        </p:txBody>
      </p:sp>
      <p:sp>
        <p:nvSpPr>
          <p:cNvPr id="3" name="Text Placeholder 2"/>
          <p:cNvSpPr>
            <a:spLocks noGrp="1"/>
          </p:cNvSpPr>
          <p:nvPr>
            <p:ph type="body" idx="1"/>
          </p:nvPr>
        </p:nvSpPr>
        <p:spPr>
          <a:xfrm>
            <a:off x="1611783" y="7060106"/>
            <a:ext cx="9899190" cy="3460049"/>
          </a:xfrm>
        </p:spPr>
        <p:txBody>
          <a:bodyPr anchor="b"/>
          <a:lstStyle>
            <a:lvl1pPr marL="0" indent="0">
              <a:buNone/>
              <a:defRPr sz="6142" b="1"/>
            </a:lvl1pPr>
            <a:lvl2pPr marL="1169975" indent="0">
              <a:buNone/>
              <a:defRPr sz="5118" b="1"/>
            </a:lvl2pPr>
            <a:lvl3pPr marL="2339950" indent="0">
              <a:buNone/>
              <a:defRPr sz="4606" b="1"/>
            </a:lvl3pPr>
            <a:lvl4pPr marL="3509924" indent="0">
              <a:buNone/>
              <a:defRPr sz="4094" b="1"/>
            </a:lvl4pPr>
            <a:lvl5pPr marL="4679899" indent="0">
              <a:buNone/>
              <a:defRPr sz="4094" b="1"/>
            </a:lvl5pPr>
            <a:lvl6pPr marL="5849874" indent="0">
              <a:buNone/>
              <a:defRPr sz="4094" b="1"/>
            </a:lvl6pPr>
            <a:lvl7pPr marL="7019849" indent="0">
              <a:buNone/>
              <a:defRPr sz="4094" b="1"/>
            </a:lvl7pPr>
            <a:lvl8pPr marL="8189824" indent="0">
              <a:buNone/>
              <a:defRPr sz="4094" b="1"/>
            </a:lvl8pPr>
            <a:lvl9pPr marL="9359798" indent="0">
              <a:buNone/>
              <a:defRPr sz="4094" b="1"/>
            </a:lvl9pPr>
          </a:lstStyle>
          <a:p>
            <a:pPr lvl="0"/>
            <a:r>
              <a:rPr lang="en-US"/>
              <a:t>Click to edit Master text styles</a:t>
            </a:r>
          </a:p>
        </p:txBody>
      </p:sp>
      <p:sp>
        <p:nvSpPr>
          <p:cNvPr id="4" name="Content Placeholder 3"/>
          <p:cNvSpPr>
            <a:spLocks noGrp="1"/>
          </p:cNvSpPr>
          <p:nvPr>
            <p:ph sz="half" idx="2"/>
          </p:nvPr>
        </p:nvSpPr>
        <p:spPr>
          <a:xfrm>
            <a:off x="1611783" y="10520155"/>
            <a:ext cx="9899190" cy="1547356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11846124" y="7060106"/>
            <a:ext cx="9947942" cy="3460049"/>
          </a:xfrm>
        </p:spPr>
        <p:txBody>
          <a:bodyPr anchor="b"/>
          <a:lstStyle>
            <a:lvl1pPr marL="0" indent="0">
              <a:buNone/>
              <a:defRPr sz="6142" b="1"/>
            </a:lvl1pPr>
            <a:lvl2pPr marL="1169975" indent="0">
              <a:buNone/>
              <a:defRPr sz="5118" b="1"/>
            </a:lvl2pPr>
            <a:lvl3pPr marL="2339950" indent="0">
              <a:buNone/>
              <a:defRPr sz="4606" b="1"/>
            </a:lvl3pPr>
            <a:lvl4pPr marL="3509924" indent="0">
              <a:buNone/>
              <a:defRPr sz="4094" b="1"/>
            </a:lvl4pPr>
            <a:lvl5pPr marL="4679899" indent="0">
              <a:buNone/>
              <a:defRPr sz="4094" b="1"/>
            </a:lvl5pPr>
            <a:lvl6pPr marL="5849874" indent="0">
              <a:buNone/>
              <a:defRPr sz="4094" b="1"/>
            </a:lvl6pPr>
            <a:lvl7pPr marL="7019849" indent="0">
              <a:buNone/>
              <a:defRPr sz="4094" b="1"/>
            </a:lvl7pPr>
            <a:lvl8pPr marL="8189824" indent="0">
              <a:buNone/>
              <a:defRPr sz="4094" b="1"/>
            </a:lvl8pPr>
            <a:lvl9pPr marL="9359798" indent="0">
              <a:buNone/>
              <a:defRPr sz="4094" b="1"/>
            </a:lvl9pPr>
          </a:lstStyle>
          <a:p>
            <a:pPr lvl="0"/>
            <a:r>
              <a:rPr lang="en-US"/>
              <a:t>Click to edit Master text styles</a:t>
            </a:r>
          </a:p>
        </p:txBody>
      </p:sp>
      <p:sp>
        <p:nvSpPr>
          <p:cNvPr id="6" name="Content Placeholder 5"/>
          <p:cNvSpPr>
            <a:spLocks noGrp="1"/>
          </p:cNvSpPr>
          <p:nvPr>
            <p:ph sz="quarter" idx="4"/>
          </p:nvPr>
        </p:nvSpPr>
        <p:spPr>
          <a:xfrm>
            <a:off x="11846124" y="10520155"/>
            <a:ext cx="9947942" cy="1547356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endParaRPr lang="en-US" altLang="el-GR"/>
          </a:p>
        </p:txBody>
      </p:sp>
      <p:sp>
        <p:nvSpPr>
          <p:cNvPr id="8" name="Footer Placeholder 7"/>
          <p:cNvSpPr>
            <a:spLocks noGrp="1"/>
          </p:cNvSpPr>
          <p:nvPr>
            <p:ph type="ftr" sz="quarter" idx="11"/>
          </p:nvPr>
        </p:nvSpPr>
        <p:spPr/>
        <p:txBody>
          <a:bodyPr/>
          <a:lstStyle/>
          <a:p>
            <a:endParaRPr lang="en-US" altLang="el-GR"/>
          </a:p>
        </p:txBody>
      </p:sp>
      <p:sp>
        <p:nvSpPr>
          <p:cNvPr id="9" name="Slide Number Placeholder 8"/>
          <p:cNvSpPr>
            <a:spLocks noGrp="1"/>
          </p:cNvSpPr>
          <p:nvPr>
            <p:ph type="sldNum" sz="quarter" idx="12"/>
          </p:nvPr>
        </p:nvSpPr>
        <p:spPr/>
        <p:txBody>
          <a:bodyPr/>
          <a:lstStyle/>
          <a:p>
            <a:fld id="{6059F5AA-E7FE-4438-AB9C-E2BDBB310994}" type="slidenum">
              <a:rPr lang="en-US" altLang="el-GR" smtClean="0"/>
              <a:pPr/>
              <a:t>‹#›</a:t>
            </a:fld>
            <a:endParaRPr lang="en-US" altLang="el-GR"/>
          </a:p>
        </p:txBody>
      </p:sp>
    </p:spTree>
    <p:extLst>
      <p:ext uri="{BB962C8B-B14F-4D97-AF65-F5344CB8AC3E}">
        <p14:creationId xmlns:p14="http://schemas.microsoft.com/office/powerpoint/2010/main" val="15448338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endParaRPr lang="en-US" altLang="el-GR"/>
          </a:p>
        </p:txBody>
      </p:sp>
      <p:sp>
        <p:nvSpPr>
          <p:cNvPr id="4" name="Footer Placeholder 3"/>
          <p:cNvSpPr>
            <a:spLocks noGrp="1"/>
          </p:cNvSpPr>
          <p:nvPr>
            <p:ph type="ftr" sz="quarter" idx="11"/>
          </p:nvPr>
        </p:nvSpPr>
        <p:spPr/>
        <p:txBody>
          <a:bodyPr/>
          <a:lstStyle/>
          <a:p>
            <a:endParaRPr lang="en-US" altLang="el-GR"/>
          </a:p>
        </p:txBody>
      </p:sp>
      <p:sp>
        <p:nvSpPr>
          <p:cNvPr id="5" name="Slide Number Placeholder 4"/>
          <p:cNvSpPr>
            <a:spLocks noGrp="1"/>
          </p:cNvSpPr>
          <p:nvPr>
            <p:ph type="sldNum" sz="quarter" idx="12"/>
          </p:nvPr>
        </p:nvSpPr>
        <p:spPr/>
        <p:txBody>
          <a:bodyPr/>
          <a:lstStyle/>
          <a:p>
            <a:fld id="{0954B65C-A86C-4145-8732-046694855033}" type="slidenum">
              <a:rPr lang="en-US" altLang="el-GR" smtClean="0"/>
              <a:pPr/>
              <a:t>‹#›</a:t>
            </a:fld>
            <a:endParaRPr lang="en-US" altLang="el-GR"/>
          </a:p>
        </p:txBody>
      </p:sp>
    </p:spTree>
    <p:extLst>
      <p:ext uri="{BB962C8B-B14F-4D97-AF65-F5344CB8AC3E}">
        <p14:creationId xmlns:p14="http://schemas.microsoft.com/office/powerpoint/2010/main" val="1102152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ltLang="el-GR"/>
          </a:p>
        </p:txBody>
      </p:sp>
      <p:sp>
        <p:nvSpPr>
          <p:cNvPr id="3" name="Footer Placeholder 2"/>
          <p:cNvSpPr>
            <a:spLocks noGrp="1"/>
          </p:cNvSpPr>
          <p:nvPr>
            <p:ph type="ftr" sz="quarter" idx="11"/>
          </p:nvPr>
        </p:nvSpPr>
        <p:spPr/>
        <p:txBody>
          <a:bodyPr/>
          <a:lstStyle/>
          <a:p>
            <a:endParaRPr lang="en-US" altLang="el-GR"/>
          </a:p>
        </p:txBody>
      </p:sp>
      <p:sp>
        <p:nvSpPr>
          <p:cNvPr id="4" name="Slide Number Placeholder 3"/>
          <p:cNvSpPr>
            <a:spLocks noGrp="1"/>
          </p:cNvSpPr>
          <p:nvPr>
            <p:ph type="sldNum" sz="quarter" idx="12"/>
          </p:nvPr>
        </p:nvSpPr>
        <p:spPr/>
        <p:txBody>
          <a:bodyPr/>
          <a:lstStyle/>
          <a:p>
            <a:fld id="{523AF2CC-F326-4AD2-9A5C-21077776BC37}" type="slidenum">
              <a:rPr lang="en-US" altLang="el-GR" smtClean="0"/>
              <a:pPr/>
              <a:t>‹#›</a:t>
            </a:fld>
            <a:endParaRPr lang="en-US" altLang="el-GR"/>
          </a:p>
        </p:txBody>
      </p:sp>
    </p:spTree>
    <p:extLst>
      <p:ext uri="{BB962C8B-B14F-4D97-AF65-F5344CB8AC3E}">
        <p14:creationId xmlns:p14="http://schemas.microsoft.com/office/powerpoint/2010/main" val="27934870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11781" y="1920028"/>
            <a:ext cx="7547028" cy="6720099"/>
          </a:xfrm>
        </p:spPr>
        <p:txBody>
          <a:bodyPr anchor="b"/>
          <a:lstStyle>
            <a:lvl1pPr>
              <a:defRPr sz="8189"/>
            </a:lvl1pPr>
          </a:lstStyle>
          <a:p>
            <a:r>
              <a:rPr lang="en-US"/>
              <a:t>Click to edit Master title style</a:t>
            </a:r>
            <a:endParaRPr lang="en-US" dirty="0"/>
          </a:p>
        </p:txBody>
      </p:sp>
      <p:sp>
        <p:nvSpPr>
          <p:cNvPr id="3" name="Content Placeholder 2"/>
          <p:cNvSpPr>
            <a:spLocks noGrp="1"/>
          </p:cNvSpPr>
          <p:nvPr>
            <p:ph idx="1"/>
          </p:nvPr>
        </p:nvSpPr>
        <p:spPr>
          <a:xfrm>
            <a:off x="9947942" y="4146734"/>
            <a:ext cx="11846123" cy="20466969"/>
          </a:xfrm>
        </p:spPr>
        <p:txBody>
          <a:bodyPr/>
          <a:lstStyle>
            <a:lvl1pPr>
              <a:defRPr sz="8189"/>
            </a:lvl1pPr>
            <a:lvl2pPr>
              <a:defRPr sz="7165"/>
            </a:lvl2pPr>
            <a:lvl3pPr>
              <a:defRPr sz="6142"/>
            </a:lvl3pPr>
            <a:lvl4pPr>
              <a:defRPr sz="5118"/>
            </a:lvl4pPr>
            <a:lvl5pPr>
              <a:defRPr sz="5118"/>
            </a:lvl5pPr>
            <a:lvl6pPr>
              <a:defRPr sz="5118"/>
            </a:lvl6pPr>
            <a:lvl7pPr>
              <a:defRPr sz="5118"/>
            </a:lvl7pPr>
            <a:lvl8pPr>
              <a:defRPr sz="5118"/>
            </a:lvl8pPr>
            <a:lvl9pPr>
              <a:defRPr sz="5118"/>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611781" y="8640127"/>
            <a:ext cx="7547028" cy="16006905"/>
          </a:xfrm>
        </p:spPr>
        <p:txBody>
          <a:bodyPr/>
          <a:lstStyle>
            <a:lvl1pPr marL="0" indent="0">
              <a:buNone/>
              <a:defRPr sz="4094"/>
            </a:lvl1pPr>
            <a:lvl2pPr marL="1169975" indent="0">
              <a:buNone/>
              <a:defRPr sz="3583"/>
            </a:lvl2pPr>
            <a:lvl3pPr marL="2339950" indent="0">
              <a:buNone/>
              <a:defRPr sz="3071"/>
            </a:lvl3pPr>
            <a:lvl4pPr marL="3509924" indent="0">
              <a:buNone/>
              <a:defRPr sz="2559"/>
            </a:lvl4pPr>
            <a:lvl5pPr marL="4679899" indent="0">
              <a:buNone/>
              <a:defRPr sz="2559"/>
            </a:lvl5pPr>
            <a:lvl6pPr marL="5849874" indent="0">
              <a:buNone/>
              <a:defRPr sz="2559"/>
            </a:lvl6pPr>
            <a:lvl7pPr marL="7019849" indent="0">
              <a:buNone/>
              <a:defRPr sz="2559"/>
            </a:lvl7pPr>
            <a:lvl8pPr marL="8189824" indent="0">
              <a:buNone/>
              <a:defRPr sz="2559"/>
            </a:lvl8pPr>
            <a:lvl9pPr marL="9359798" indent="0">
              <a:buNone/>
              <a:defRPr sz="2559"/>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US" altLang="el-GR"/>
          </a:p>
        </p:txBody>
      </p:sp>
      <p:sp>
        <p:nvSpPr>
          <p:cNvPr id="6" name="Footer Placeholder 5"/>
          <p:cNvSpPr>
            <a:spLocks noGrp="1"/>
          </p:cNvSpPr>
          <p:nvPr>
            <p:ph type="ftr" sz="quarter" idx="11"/>
          </p:nvPr>
        </p:nvSpPr>
        <p:spPr/>
        <p:txBody>
          <a:bodyPr/>
          <a:lstStyle/>
          <a:p>
            <a:endParaRPr lang="en-US" altLang="el-GR"/>
          </a:p>
        </p:txBody>
      </p:sp>
      <p:sp>
        <p:nvSpPr>
          <p:cNvPr id="7" name="Slide Number Placeholder 6"/>
          <p:cNvSpPr>
            <a:spLocks noGrp="1"/>
          </p:cNvSpPr>
          <p:nvPr>
            <p:ph type="sldNum" sz="quarter" idx="12"/>
          </p:nvPr>
        </p:nvSpPr>
        <p:spPr/>
        <p:txBody>
          <a:bodyPr/>
          <a:lstStyle/>
          <a:p>
            <a:fld id="{C49C6E87-F080-442A-94CB-456B825E32DA}" type="slidenum">
              <a:rPr lang="en-US" altLang="el-GR" smtClean="0"/>
              <a:pPr/>
              <a:t>‹#›</a:t>
            </a:fld>
            <a:endParaRPr lang="en-US" altLang="el-GR"/>
          </a:p>
        </p:txBody>
      </p:sp>
    </p:spTree>
    <p:extLst>
      <p:ext uri="{BB962C8B-B14F-4D97-AF65-F5344CB8AC3E}">
        <p14:creationId xmlns:p14="http://schemas.microsoft.com/office/powerpoint/2010/main" val="38225661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11781" y="1920028"/>
            <a:ext cx="7547028" cy="6720099"/>
          </a:xfrm>
        </p:spPr>
        <p:txBody>
          <a:bodyPr anchor="b"/>
          <a:lstStyle>
            <a:lvl1pPr>
              <a:defRPr sz="8189"/>
            </a:lvl1pPr>
          </a:lstStyle>
          <a:p>
            <a:r>
              <a:rPr lang="en-US"/>
              <a:t>Click to edit Master title style</a:t>
            </a:r>
            <a:endParaRPr lang="en-US" dirty="0"/>
          </a:p>
        </p:txBody>
      </p:sp>
      <p:sp>
        <p:nvSpPr>
          <p:cNvPr id="3" name="Picture Placeholder 2"/>
          <p:cNvSpPr>
            <a:spLocks noGrp="1" noChangeAspect="1"/>
          </p:cNvSpPr>
          <p:nvPr>
            <p:ph type="pic" idx="1"/>
          </p:nvPr>
        </p:nvSpPr>
        <p:spPr>
          <a:xfrm>
            <a:off x="9947942" y="4146734"/>
            <a:ext cx="11846123" cy="20466969"/>
          </a:xfrm>
        </p:spPr>
        <p:txBody>
          <a:bodyPr anchor="t"/>
          <a:lstStyle>
            <a:lvl1pPr marL="0" indent="0">
              <a:buNone/>
              <a:defRPr sz="8189"/>
            </a:lvl1pPr>
            <a:lvl2pPr marL="1169975" indent="0">
              <a:buNone/>
              <a:defRPr sz="7165"/>
            </a:lvl2pPr>
            <a:lvl3pPr marL="2339950" indent="0">
              <a:buNone/>
              <a:defRPr sz="6142"/>
            </a:lvl3pPr>
            <a:lvl4pPr marL="3509924" indent="0">
              <a:buNone/>
              <a:defRPr sz="5118"/>
            </a:lvl4pPr>
            <a:lvl5pPr marL="4679899" indent="0">
              <a:buNone/>
              <a:defRPr sz="5118"/>
            </a:lvl5pPr>
            <a:lvl6pPr marL="5849874" indent="0">
              <a:buNone/>
              <a:defRPr sz="5118"/>
            </a:lvl6pPr>
            <a:lvl7pPr marL="7019849" indent="0">
              <a:buNone/>
              <a:defRPr sz="5118"/>
            </a:lvl7pPr>
            <a:lvl8pPr marL="8189824" indent="0">
              <a:buNone/>
              <a:defRPr sz="5118"/>
            </a:lvl8pPr>
            <a:lvl9pPr marL="9359798" indent="0">
              <a:buNone/>
              <a:defRPr sz="5118"/>
            </a:lvl9pPr>
          </a:lstStyle>
          <a:p>
            <a:r>
              <a:rPr lang="en-US"/>
              <a:t>Click icon to add picture</a:t>
            </a:r>
            <a:endParaRPr lang="en-US" dirty="0"/>
          </a:p>
        </p:txBody>
      </p:sp>
      <p:sp>
        <p:nvSpPr>
          <p:cNvPr id="4" name="Text Placeholder 3"/>
          <p:cNvSpPr>
            <a:spLocks noGrp="1"/>
          </p:cNvSpPr>
          <p:nvPr>
            <p:ph type="body" sz="half" idx="2"/>
          </p:nvPr>
        </p:nvSpPr>
        <p:spPr>
          <a:xfrm>
            <a:off x="1611781" y="8640127"/>
            <a:ext cx="7547028" cy="16006905"/>
          </a:xfrm>
        </p:spPr>
        <p:txBody>
          <a:bodyPr/>
          <a:lstStyle>
            <a:lvl1pPr marL="0" indent="0">
              <a:buNone/>
              <a:defRPr sz="4094"/>
            </a:lvl1pPr>
            <a:lvl2pPr marL="1169975" indent="0">
              <a:buNone/>
              <a:defRPr sz="3583"/>
            </a:lvl2pPr>
            <a:lvl3pPr marL="2339950" indent="0">
              <a:buNone/>
              <a:defRPr sz="3071"/>
            </a:lvl3pPr>
            <a:lvl4pPr marL="3509924" indent="0">
              <a:buNone/>
              <a:defRPr sz="2559"/>
            </a:lvl4pPr>
            <a:lvl5pPr marL="4679899" indent="0">
              <a:buNone/>
              <a:defRPr sz="2559"/>
            </a:lvl5pPr>
            <a:lvl6pPr marL="5849874" indent="0">
              <a:buNone/>
              <a:defRPr sz="2559"/>
            </a:lvl6pPr>
            <a:lvl7pPr marL="7019849" indent="0">
              <a:buNone/>
              <a:defRPr sz="2559"/>
            </a:lvl7pPr>
            <a:lvl8pPr marL="8189824" indent="0">
              <a:buNone/>
              <a:defRPr sz="2559"/>
            </a:lvl8pPr>
            <a:lvl9pPr marL="9359798" indent="0">
              <a:buNone/>
              <a:defRPr sz="2559"/>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US" altLang="el-GR"/>
          </a:p>
        </p:txBody>
      </p:sp>
      <p:sp>
        <p:nvSpPr>
          <p:cNvPr id="6" name="Footer Placeholder 5"/>
          <p:cNvSpPr>
            <a:spLocks noGrp="1"/>
          </p:cNvSpPr>
          <p:nvPr>
            <p:ph type="ftr" sz="quarter" idx="11"/>
          </p:nvPr>
        </p:nvSpPr>
        <p:spPr/>
        <p:txBody>
          <a:bodyPr/>
          <a:lstStyle/>
          <a:p>
            <a:endParaRPr lang="en-US" altLang="el-GR"/>
          </a:p>
        </p:txBody>
      </p:sp>
      <p:sp>
        <p:nvSpPr>
          <p:cNvPr id="7" name="Slide Number Placeholder 6"/>
          <p:cNvSpPr>
            <a:spLocks noGrp="1"/>
          </p:cNvSpPr>
          <p:nvPr>
            <p:ph type="sldNum" sz="quarter" idx="12"/>
          </p:nvPr>
        </p:nvSpPr>
        <p:spPr/>
        <p:txBody>
          <a:bodyPr/>
          <a:lstStyle/>
          <a:p>
            <a:fld id="{D60E5CEE-C371-41C0-8A45-76EF16B7183E}" type="slidenum">
              <a:rPr lang="en-US" altLang="el-GR" smtClean="0"/>
              <a:pPr/>
              <a:t>‹#›</a:t>
            </a:fld>
            <a:endParaRPr lang="en-US" altLang="el-GR"/>
          </a:p>
        </p:txBody>
      </p:sp>
    </p:spTree>
    <p:extLst>
      <p:ext uri="{BB962C8B-B14F-4D97-AF65-F5344CB8AC3E}">
        <p14:creationId xmlns:p14="http://schemas.microsoft.com/office/powerpoint/2010/main" val="16754595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608733" y="1533362"/>
            <a:ext cx="20182284" cy="5566751"/>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608733" y="7666780"/>
            <a:ext cx="20182284" cy="18273605"/>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608733" y="26693734"/>
            <a:ext cx="5264944" cy="1533356"/>
          </a:xfrm>
          <a:prstGeom prst="rect">
            <a:avLst/>
          </a:prstGeom>
        </p:spPr>
        <p:txBody>
          <a:bodyPr vert="horz" lIns="91440" tIns="45720" rIns="91440" bIns="45720" rtlCol="0" anchor="ctr"/>
          <a:lstStyle>
            <a:lvl1pPr algn="l">
              <a:defRPr sz="3071">
                <a:solidFill>
                  <a:schemeClr val="tx1">
                    <a:tint val="75000"/>
                  </a:schemeClr>
                </a:solidFill>
              </a:defRPr>
            </a:lvl1pPr>
          </a:lstStyle>
          <a:p>
            <a:endParaRPr lang="en-US" altLang="el-GR"/>
          </a:p>
        </p:txBody>
      </p:sp>
      <p:sp>
        <p:nvSpPr>
          <p:cNvPr id="5" name="Footer Placeholder 4"/>
          <p:cNvSpPr>
            <a:spLocks noGrp="1"/>
          </p:cNvSpPr>
          <p:nvPr>
            <p:ph type="ftr" sz="quarter" idx="3"/>
          </p:nvPr>
        </p:nvSpPr>
        <p:spPr>
          <a:xfrm>
            <a:off x="7751167" y="26693734"/>
            <a:ext cx="7897416" cy="1533356"/>
          </a:xfrm>
          <a:prstGeom prst="rect">
            <a:avLst/>
          </a:prstGeom>
        </p:spPr>
        <p:txBody>
          <a:bodyPr vert="horz" lIns="91440" tIns="45720" rIns="91440" bIns="45720" rtlCol="0" anchor="ctr"/>
          <a:lstStyle>
            <a:lvl1pPr algn="ctr">
              <a:defRPr sz="3071">
                <a:solidFill>
                  <a:schemeClr val="tx1">
                    <a:tint val="75000"/>
                  </a:schemeClr>
                </a:solidFill>
              </a:defRPr>
            </a:lvl1pPr>
          </a:lstStyle>
          <a:p>
            <a:endParaRPr lang="en-US" altLang="el-GR"/>
          </a:p>
        </p:txBody>
      </p:sp>
      <p:sp>
        <p:nvSpPr>
          <p:cNvPr id="6" name="Slide Number Placeholder 5"/>
          <p:cNvSpPr>
            <a:spLocks noGrp="1"/>
          </p:cNvSpPr>
          <p:nvPr>
            <p:ph type="sldNum" sz="quarter" idx="4"/>
          </p:nvPr>
        </p:nvSpPr>
        <p:spPr>
          <a:xfrm>
            <a:off x="16526073" y="26693734"/>
            <a:ext cx="5264944" cy="1533356"/>
          </a:xfrm>
          <a:prstGeom prst="rect">
            <a:avLst/>
          </a:prstGeom>
        </p:spPr>
        <p:txBody>
          <a:bodyPr vert="horz" lIns="91440" tIns="45720" rIns="91440" bIns="45720" rtlCol="0" anchor="ctr"/>
          <a:lstStyle>
            <a:lvl1pPr algn="r">
              <a:defRPr sz="3071">
                <a:solidFill>
                  <a:schemeClr val="tx1">
                    <a:tint val="75000"/>
                  </a:schemeClr>
                </a:solidFill>
              </a:defRPr>
            </a:lvl1pPr>
          </a:lstStyle>
          <a:p>
            <a:fld id="{DFE157E2-440D-44F3-8895-C381210F87B8}" type="slidenum">
              <a:rPr lang="en-US" altLang="el-GR" smtClean="0"/>
              <a:pPr/>
              <a:t>‹#›</a:t>
            </a:fld>
            <a:endParaRPr lang="en-US" altLang="el-GR"/>
          </a:p>
        </p:txBody>
      </p:sp>
    </p:spTree>
    <p:extLst>
      <p:ext uri="{BB962C8B-B14F-4D97-AF65-F5344CB8AC3E}">
        <p14:creationId xmlns:p14="http://schemas.microsoft.com/office/powerpoint/2010/main" val="3643469668"/>
      </p:ext>
    </p:extLst>
  </p:cSld>
  <p:clrMap bg1="lt1" tx1="dk1" bg2="lt2" tx2="dk2" accent1="accent1" accent2="accent2" accent3="accent3" accent4="accent4" accent5="accent5" accent6="accent6" hlink="hlink" folHlink="folHlink"/>
  <p:sldLayoutIdLst>
    <p:sldLayoutId id="2147483713" r:id="rId1"/>
    <p:sldLayoutId id="2147483714" r:id="rId2"/>
    <p:sldLayoutId id="2147483715" r:id="rId3"/>
    <p:sldLayoutId id="2147483716" r:id="rId4"/>
    <p:sldLayoutId id="2147483717" r:id="rId5"/>
    <p:sldLayoutId id="2147483718" r:id="rId6"/>
    <p:sldLayoutId id="2147483719" r:id="rId7"/>
    <p:sldLayoutId id="2147483720" r:id="rId8"/>
    <p:sldLayoutId id="2147483721" r:id="rId9"/>
    <p:sldLayoutId id="2147483722" r:id="rId10"/>
    <p:sldLayoutId id="2147483723" r:id="rId11"/>
  </p:sldLayoutIdLst>
  <p:txStyles>
    <p:titleStyle>
      <a:lvl1pPr algn="l" defTabSz="2339950" rtl="0" eaLnBrk="1" latinLnBrk="0" hangingPunct="1">
        <a:lnSpc>
          <a:spcPct val="90000"/>
        </a:lnSpc>
        <a:spcBef>
          <a:spcPct val="0"/>
        </a:spcBef>
        <a:buNone/>
        <a:defRPr sz="11260" kern="1200">
          <a:solidFill>
            <a:schemeClr val="tx1"/>
          </a:solidFill>
          <a:latin typeface="+mj-lt"/>
          <a:ea typeface="+mj-ea"/>
          <a:cs typeface="+mj-cs"/>
        </a:defRPr>
      </a:lvl1pPr>
    </p:titleStyle>
    <p:bodyStyle>
      <a:lvl1pPr marL="584987" indent="-584987" algn="l" defTabSz="2339950" rtl="0" eaLnBrk="1" latinLnBrk="0" hangingPunct="1">
        <a:lnSpc>
          <a:spcPct val="90000"/>
        </a:lnSpc>
        <a:spcBef>
          <a:spcPts val="2559"/>
        </a:spcBef>
        <a:buFont typeface="Arial" panose="020B0604020202020204" pitchFamily="34" charset="0"/>
        <a:buChar char="•"/>
        <a:defRPr sz="7165" kern="1200">
          <a:solidFill>
            <a:schemeClr val="tx1"/>
          </a:solidFill>
          <a:latin typeface="+mn-lt"/>
          <a:ea typeface="+mn-ea"/>
          <a:cs typeface="+mn-cs"/>
        </a:defRPr>
      </a:lvl1pPr>
      <a:lvl2pPr marL="1754962" indent="-584987" algn="l" defTabSz="2339950" rtl="0" eaLnBrk="1" latinLnBrk="0" hangingPunct="1">
        <a:lnSpc>
          <a:spcPct val="90000"/>
        </a:lnSpc>
        <a:spcBef>
          <a:spcPts val="1280"/>
        </a:spcBef>
        <a:buFont typeface="Arial" panose="020B0604020202020204" pitchFamily="34" charset="0"/>
        <a:buChar char="•"/>
        <a:defRPr sz="6142" kern="1200">
          <a:solidFill>
            <a:schemeClr val="tx1"/>
          </a:solidFill>
          <a:latin typeface="+mn-lt"/>
          <a:ea typeface="+mn-ea"/>
          <a:cs typeface="+mn-cs"/>
        </a:defRPr>
      </a:lvl2pPr>
      <a:lvl3pPr marL="2924937" indent="-584987" algn="l" defTabSz="2339950" rtl="0" eaLnBrk="1" latinLnBrk="0" hangingPunct="1">
        <a:lnSpc>
          <a:spcPct val="90000"/>
        </a:lnSpc>
        <a:spcBef>
          <a:spcPts val="1280"/>
        </a:spcBef>
        <a:buFont typeface="Arial" panose="020B0604020202020204" pitchFamily="34" charset="0"/>
        <a:buChar char="•"/>
        <a:defRPr sz="5118" kern="1200">
          <a:solidFill>
            <a:schemeClr val="tx1"/>
          </a:solidFill>
          <a:latin typeface="+mn-lt"/>
          <a:ea typeface="+mn-ea"/>
          <a:cs typeface="+mn-cs"/>
        </a:defRPr>
      </a:lvl3pPr>
      <a:lvl4pPr marL="4094912" indent="-584987" algn="l" defTabSz="2339950" rtl="0" eaLnBrk="1" latinLnBrk="0" hangingPunct="1">
        <a:lnSpc>
          <a:spcPct val="90000"/>
        </a:lnSpc>
        <a:spcBef>
          <a:spcPts val="1280"/>
        </a:spcBef>
        <a:buFont typeface="Arial" panose="020B0604020202020204" pitchFamily="34" charset="0"/>
        <a:buChar char="•"/>
        <a:defRPr sz="4606" kern="1200">
          <a:solidFill>
            <a:schemeClr val="tx1"/>
          </a:solidFill>
          <a:latin typeface="+mn-lt"/>
          <a:ea typeface="+mn-ea"/>
          <a:cs typeface="+mn-cs"/>
        </a:defRPr>
      </a:lvl4pPr>
      <a:lvl5pPr marL="5264887" indent="-584987" algn="l" defTabSz="2339950" rtl="0" eaLnBrk="1" latinLnBrk="0" hangingPunct="1">
        <a:lnSpc>
          <a:spcPct val="90000"/>
        </a:lnSpc>
        <a:spcBef>
          <a:spcPts val="1280"/>
        </a:spcBef>
        <a:buFont typeface="Arial" panose="020B0604020202020204" pitchFamily="34" charset="0"/>
        <a:buChar char="•"/>
        <a:defRPr sz="4606" kern="1200">
          <a:solidFill>
            <a:schemeClr val="tx1"/>
          </a:solidFill>
          <a:latin typeface="+mn-lt"/>
          <a:ea typeface="+mn-ea"/>
          <a:cs typeface="+mn-cs"/>
        </a:defRPr>
      </a:lvl5pPr>
      <a:lvl6pPr marL="6434861" indent="-584987" algn="l" defTabSz="2339950" rtl="0" eaLnBrk="1" latinLnBrk="0" hangingPunct="1">
        <a:lnSpc>
          <a:spcPct val="90000"/>
        </a:lnSpc>
        <a:spcBef>
          <a:spcPts val="1280"/>
        </a:spcBef>
        <a:buFont typeface="Arial" panose="020B0604020202020204" pitchFamily="34" charset="0"/>
        <a:buChar char="•"/>
        <a:defRPr sz="4606" kern="1200">
          <a:solidFill>
            <a:schemeClr val="tx1"/>
          </a:solidFill>
          <a:latin typeface="+mn-lt"/>
          <a:ea typeface="+mn-ea"/>
          <a:cs typeface="+mn-cs"/>
        </a:defRPr>
      </a:lvl6pPr>
      <a:lvl7pPr marL="7604836" indent="-584987" algn="l" defTabSz="2339950" rtl="0" eaLnBrk="1" latinLnBrk="0" hangingPunct="1">
        <a:lnSpc>
          <a:spcPct val="90000"/>
        </a:lnSpc>
        <a:spcBef>
          <a:spcPts val="1280"/>
        </a:spcBef>
        <a:buFont typeface="Arial" panose="020B0604020202020204" pitchFamily="34" charset="0"/>
        <a:buChar char="•"/>
        <a:defRPr sz="4606" kern="1200">
          <a:solidFill>
            <a:schemeClr val="tx1"/>
          </a:solidFill>
          <a:latin typeface="+mn-lt"/>
          <a:ea typeface="+mn-ea"/>
          <a:cs typeface="+mn-cs"/>
        </a:defRPr>
      </a:lvl7pPr>
      <a:lvl8pPr marL="8774811" indent="-584987" algn="l" defTabSz="2339950" rtl="0" eaLnBrk="1" latinLnBrk="0" hangingPunct="1">
        <a:lnSpc>
          <a:spcPct val="90000"/>
        </a:lnSpc>
        <a:spcBef>
          <a:spcPts val="1280"/>
        </a:spcBef>
        <a:buFont typeface="Arial" panose="020B0604020202020204" pitchFamily="34" charset="0"/>
        <a:buChar char="•"/>
        <a:defRPr sz="4606" kern="1200">
          <a:solidFill>
            <a:schemeClr val="tx1"/>
          </a:solidFill>
          <a:latin typeface="+mn-lt"/>
          <a:ea typeface="+mn-ea"/>
          <a:cs typeface="+mn-cs"/>
        </a:defRPr>
      </a:lvl8pPr>
      <a:lvl9pPr marL="9944786" indent="-584987" algn="l" defTabSz="2339950" rtl="0" eaLnBrk="1" latinLnBrk="0" hangingPunct="1">
        <a:lnSpc>
          <a:spcPct val="90000"/>
        </a:lnSpc>
        <a:spcBef>
          <a:spcPts val="1280"/>
        </a:spcBef>
        <a:buFont typeface="Arial" panose="020B0604020202020204" pitchFamily="34" charset="0"/>
        <a:buChar char="•"/>
        <a:defRPr sz="4606" kern="1200">
          <a:solidFill>
            <a:schemeClr val="tx1"/>
          </a:solidFill>
          <a:latin typeface="+mn-lt"/>
          <a:ea typeface="+mn-ea"/>
          <a:cs typeface="+mn-cs"/>
        </a:defRPr>
      </a:lvl9pPr>
    </p:bodyStyle>
    <p:otherStyle>
      <a:defPPr>
        <a:defRPr lang="en-US"/>
      </a:defPPr>
      <a:lvl1pPr marL="0" algn="l" defTabSz="2339950" rtl="0" eaLnBrk="1" latinLnBrk="0" hangingPunct="1">
        <a:defRPr sz="4606" kern="1200">
          <a:solidFill>
            <a:schemeClr val="tx1"/>
          </a:solidFill>
          <a:latin typeface="+mn-lt"/>
          <a:ea typeface="+mn-ea"/>
          <a:cs typeface="+mn-cs"/>
        </a:defRPr>
      </a:lvl1pPr>
      <a:lvl2pPr marL="1169975" algn="l" defTabSz="2339950" rtl="0" eaLnBrk="1" latinLnBrk="0" hangingPunct="1">
        <a:defRPr sz="4606" kern="1200">
          <a:solidFill>
            <a:schemeClr val="tx1"/>
          </a:solidFill>
          <a:latin typeface="+mn-lt"/>
          <a:ea typeface="+mn-ea"/>
          <a:cs typeface="+mn-cs"/>
        </a:defRPr>
      </a:lvl2pPr>
      <a:lvl3pPr marL="2339950" algn="l" defTabSz="2339950" rtl="0" eaLnBrk="1" latinLnBrk="0" hangingPunct="1">
        <a:defRPr sz="4606" kern="1200">
          <a:solidFill>
            <a:schemeClr val="tx1"/>
          </a:solidFill>
          <a:latin typeface="+mn-lt"/>
          <a:ea typeface="+mn-ea"/>
          <a:cs typeface="+mn-cs"/>
        </a:defRPr>
      </a:lvl3pPr>
      <a:lvl4pPr marL="3509924" algn="l" defTabSz="2339950" rtl="0" eaLnBrk="1" latinLnBrk="0" hangingPunct="1">
        <a:defRPr sz="4606" kern="1200">
          <a:solidFill>
            <a:schemeClr val="tx1"/>
          </a:solidFill>
          <a:latin typeface="+mn-lt"/>
          <a:ea typeface="+mn-ea"/>
          <a:cs typeface="+mn-cs"/>
        </a:defRPr>
      </a:lvl4pPr>
      <a:lvl5pPr marL="4679899" algn="l" defTabSz="2339950" rtl="0" eaLnBrk="1" latinLnBrk="0" hangingPunct="1">
        <a:defRPr sz="4606" kern="1200">
          <a:solidFill>
            <a:schemeClr val="tx1"/>
          </a:solidFill>
          <a:latin typeface="+mn-lt"/>
          <a:ea typeface="+mn-ea"/>
          <a:cs typeface="+mn-cs"/>
        </a:defRPr>
      </a:lvl5pPr>
      <a:lvl6pPr marL="5849874" algn="l" defTabSz="2339950" rtl="0" eaLnBrk="1" latinLnBrk="0" hangingPunct="1">
        <a:defRPr sz="4606" kern="1200">
          <a:solidFill>
            <a:schemeClr val="tx1"/>
          </a:solidFill>
          <a:latin typeface="+mn-lt"/>
          <a:ea typeface="+mn-ea"/>
          <a:cs typeface="+mn-cs"/>
        </a:defRPr>
      </a:lvl6pPr>
      <a:lvl7pPr marL="7019849" algn="l" defTabSz="2339950" rtl="0" eaLnBrk="1" latinLnBrk="0" hangingPunct="1">
        <a:defRPr sz="4606" kern="1200">
          <a:solidFill>
            <a:schemeClr val="tx1"/>
          </a:solidFill>
          <a:latin typeface="+mn-lt"/>
          <a:ea typeface="+mn-ea"/>
          <a:cs typeface="+mn-cs"/>
        </a:defRPr>
      </a:lvl7pPr>
      <a:lvl8pPr marL="8189824" algn="l" defTabSz="2339950" rtl="0" eaLnBrk="1" latinLnBrk="0" hangingPunct="1">
        <a:defRPr sz="4606" kern="1200">
          <a:solidFill>
            <a:schemeClr val="tx1"/>
          </a:solidFill>
          <a:latin typeface="+mn-lt"/>
          <a:ea typeface="+mn-ea"/>
          <a:cs typeface="+mn-cs"/>
        </a:defRPr>
      </a:lvl8pPr>
      <a:lvl9pPr marL="9359798" algn="l" defTabSz="2339950" rtl="0" eaLnBrk="1" latinLnBrk="0" hangingPunct="1">
        <a:defRPr sz="4606"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5.jpg"/><Relationship Id="rId3" Type="http://schemas.openxmlformats.org/officeDocument/2006/relationships/hyperlink" Target="mailto:spetropoulos@uth.gr" TargetMode="External"/><Relationship Id="rId7" Type="http://schemas.openxmlformats.org/officeDocument/2006/relationships/image" Target="../media/image4.jpeg"/><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3.png"/><Relationship Id="rId5" Type="http://schemas.openxmlformats.org/officeDocument/2006/relationships/image" Target="../media/image2.png"/><Relationship Id="rId10" Type="http://schemas.openxmlformats.org/officeDocument/2006/relationships/image" Target="../media/image7.jpeg"/><Relationship Id="rId4" Type="http://schemas.openxmlformats.org/officeDocument/2006/relationships/chart" Target="../charts/chart1.xml"/><Relationship Id="rId9" Type="http://schemas.openxmlformats.org/officeDocument/2006/relationships/image" Target="../media/image6.jpe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BADA55"/>
        </a:solidFill>
        <a:effectLst/>
      </p:bgPr>
    </p:bg>
    <p:spTree>
      <p:nvGrpSpPr>
        <p:cNvPr id="1" name=""/>
        <p:cNvGrpSpPr/>
        <p:nvPr/>
      </p:nvGrpSpPr>
      <p:grpSpPr>
        <a:xfrm>
          <a:off x="0" y="0"/>
          <a:ext cx="0" cy="0"/>
          <a:chOff x="0" y="0"/>
          <a:chExt cx="0" cy="0"/>
        </a:xfrm>
      </p:grpSpPr>
      <p:pic>
        <p:nvPicPr>
          <p:cNvPr id="2" name="Pictur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 y="0"/>
            <a:ext cx="23399749" cy="2747585"/>
          </a:xfrm>
          <a:prstGeom prst="rect">
            <a:avLst/>
          </a:prstGeom>
        </p:spPr>
      </p:pic>
      <p:grpSp>
        <p:nvGrpSpPr>
          <p:cNvPr id="52" name="Ομάδα 51">
            <a:extLst>
              <a:ext uri="{FF2B5EF4-FFF2-40B4-BE49-F238E27FC236}">
                <a16:creationId xmlns:a16="http://schemas.microsoft.com/office/drawing/2014/main" id="{1F2F1703-DAE9-4771-7333-B51044B94E89}"/>
              </a:ext>
            </a:extLst>
          </p:cNvPr>
          <p:cNvGrpSpPr/>
          <p:nvPr/>
        </p:nvGrpSpPr>
        <p:grpSpPr>
          <a:xfrm>
            <a:off x="70009" y="2786288"/>
            <a:ext cx="5253005" cy="597490"/>
            <a:chOff x="280400" y="3080147"/>
            <a:chExt cx="5253005" cy="597490"/>
          </a:xfrm>
        </p:grpSpPr>
        <p:sp>
          <p:nvSpPr>
            <p:cNvPr id="12" name="TextBox 11"/>
            <p:cNvSpPr txBox="1"/>
            <p:nvPr/>
          </p:nvSpPr>
          <p:spPr>
            <a:xfrm>
              <a:off x="291015" y="3080147"/>
              <a:ext cx="5242390" cy="597490"/>
            </a:xfrm>
            <a:prstGeom prst="rect">
              <a:avLst/>
            </a:prstGeom>
            <a:solidFill>
              <a:srgbClr val="7E8282"/>
            </a:solidFill>
          </p:spPr>
          <p:txBody>
            <a:bodyPr wrap="square" rtlCol="0">
              <a:spAutoFit/>
            </a:bodyPr>
            <a:lstStyle/>
            <a:p>
              <a:endParaRPr lang="en-US" sz="1167" dirty="0"/>
            </a:p>
          </p:txBody>
        </p:sp>
        <p:sp>
          <p:nvSpPr>
            <p:cNvPr id="15" name="TextBox 14"/>
            <p:cNvSpPr txBox="1"/>
            <p:nvPr/>
          </p:nvSpPr>
          <p:spPr>
            <a:xfrm>
              <a:off x="280400" y="3147002"/>
              <a:ext cx="5206946" cy="461665"/>
            </a:xfrm>
            <a:prstGeom prst="rect">
              <a:avLst/>
            </a:prstGeom>
            <a:noFill/>
          </p:spPr>
          <p:txBody>
            <a:bodyPr wrap="square" rtlCol="0">
              <a:spAutoFit/>
            </a:bodyPr>
            <a:lstStyle/>
            <a:p>
              <a:pPr algn="ctr"/>
              <a:r>
                <a:rPr lang="en-US" sz="2400" b="1" dirty="0"/>
                <a:t>INTRODUCTION</a:t>
              </a:r>
              <a:endParaRPr lang="en-US" sz="2000" dirty="0">
                <a:solidFill>
                  <a:schemeClr val="bg1"/>
                </a:solidFill>
                <a:latin typeface="+mn-lt"/>
              </a:endParaRPr>
            </a:p>
          </p:txBody>
        </p:sp>
      </p:grpSp>
      <p:sp>
        <p:nvSpPr>
          <p:cNvPr id="13" name="Rectangle 8"/>
          <p:cNvSpPr>
            <a:spLocks noChangeArrowheads="1"/>
          </p:cNvSpPr>
          <p:nvPr/>
        </p:nvSpPr>
        <p:spPr bwMode="auto">
          <a:xfrm>
            <a:off x="6085180" y="142628"/>
            <a:ext cx="12695588" cy="9425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42827" tIns="21412" rIns="42827" bIns="21412">
            <a:spAutoFit/>
          </a:bodyPr>
          <a:lstStyle>
            <a:lvl1pPr algn="l" defTabSz="1152525">
              <a:defRPr sz="2400">
                <a:solidFill>
                  <a:schemeClr val="tx1"/>
                </a:solidFill>
                <a:latin typeface="Times New Roman" panose="02020603050405020304" pitchFamily="18" charset="0"/>
              </a:defRPr>
            </a:lvl1pPr>
            <a:lvl2pPr marL="574675" algn="l" defTabSz="1152525">
              <a:defRPr sz="2400">
                <a:solidFill>
                  <a:schemeClr val="tx1"/>
                </a:solidFill>
                <a:latin typeface="Times New Roman" panose="02020603050405020304" pitchFamily="18" charset="0"/>
              </a:defRPr>
            </a:lvl2pPr>
            <a:lvl3pPr marL="1152525" algn="l" defTabSz="1152525">
              <a:defRPr sz="2400">
                <a:solidFill>
                  <a:schemeClr val="tx1"/>
                </a:solidFill>
                <a:latin typeface="Times New Roman" panose="02020603050405020304" pitchFamily="18" charset="0"/>
              </a:defRPr>
            </a:lvl3pPr>
            <a:lvl4pPr marL="1728788" algn="l" defTabSz="1152525">
              <a:defRPr sz="2400">
                <a:solidFill>
                  <a:schemeClr val="tx1"/>
                </a:solidFill>
                <a:latin typeface="Times New Roman" panose="02020603050405020304" pitchFamily="18" charset="0"/>
              </a:defRPr>
            </a:lvl4pPr>
            <a:lvl5pPr marL="2314575" algn="l" defTabSz="1152525">
              <a:defRPr sz="2400">
                <a:solidFill>
                  <a:schemeClr val="tx1"/>
                </a:solidFill>
                <a:latin typeface="Times New Roman" panose="02020603050405020304" pitchFamily="18" charset="0"/>
              </a:defRPr>
            </a:lvl5pPr>
            <a:lvl6pPr marL="2771775" defTabSz="1152525" fontAlgn="base">
              <a:spcBef>
                <a:spcPct val="0"/>
              </a:spcBef>
              <a:spcAft>
                <a:spcPct val="0"/>
              </a:spcAft>
              <a:defRPr sz="2400">
                <a:solidFill>
                  <a:schemeClr val="tx1"/>
                </a:solidFill>
                <a:latin typeface="Times New Roman" panose="02020603050405020304" pitchFamily="18" charset="0"/>
              </a:defRPr>
            </a:lvl6pPr>
            <a:lvl7pPr marL="3228975" defTabSz="1152525" fontAlgn="base">
              <a:spcBef>
                <a:spcPct val="0"/>
              </a:spcBef>
              <a:spcAft>
                <a:spcPct val="0"/>
              </a:spcAft>
              <a:defRPr sz="2400">
                <a:solidFill>
                  <a:schemeClr val="tx1"/>
                </a:solidFill>
                <a:latin typeface="Times New Roman" panose="02020603050405020304" pitchFamily="18" charset="0"/>
              </a:defRPr>
            </a:lvl7pPr>
            <a:lvl8pPr marL="3686175" defTabSz="1152525" fontAlgn="base">
              <a:spcBef>
                <a:spcPct val="0"/>
              </a:spcBef>
              <a:spcAft>
                <a:spcPct val="0"/>
              </a:spcAft>
              <a:defRPr sz="2400">
                <a:solidFill>
                  <a:schemeClr val="tx1"/>
                </a:solidFill>
                <a:latin typeface="Times New Roman" panose="02020603050405020304" pitchFamily="18" charset="0"/>
              </a:defRPr>
            </a:lvl8pPr>
            <a:lvl9pPr marL="4143375" defTabSz="1152525" fontAlgn="base">
              <a:spcBef>
                <a:spcPct val="0"/>
              </a:spcBef>
              <a:spcAft>
                <a:spcPct val="0"/>
              </a:spcAft>
              <a:defRPr sz="2400">
                <a:solidFill>
                  <a:schemeClr val="tx1"/>
                </a:solidFill>
                <a:latin typeface="Times New Roman" panose="02020603050405020304" pitchFamily="18" charset="0"/>
              </a:defRPr>
            </a:lvl9pPr>
          </a:lstStyle>
          <a:p>
            <a:pPr algn="ctr">
              <a:lnSpc>
                <a:spcPct val="107000"/>
              </a:lnSpc>
              <a:spcAft>
                <a:spcPts val="800"/>
              </a:spcAft>
            </a:pPr>
            <a:r>
              <a:rPr lang="en-US" sz="2800" b="1" dirty="0">
                <a:effectLst/>
                <a:ea typeface="Calibri" panose="020F0502020204030204" pitchFamily="34" charset="0"/>
                <a:cs typeface="Times New Roman" panose="02020603050405020304" pitchFamily="18" charset="0"/>
              </a:rPr>
              <a:t>THE EFFECTS OF BIOSTIMULANTS ON </a:t>
            </a:r>
            <a:r>
              <a:rPr lang="en-US" sz="2800" b="1" i="1" dirty="0">
                <a:effectLst/>
                <a:ea typeface="Calibri" panose="020F0502020204030204" pitchFamily="34" charset="0"/>
                <a:cs typeface="Times New Roman" panose="02020603050405020304" pitchFamily="18" charset="0"/>
              </a:rPr>
              <a:t>Lavandula angustifolia </a:t>
            </a:r>
            <a:r>
              <a:rPr lang="en-US" sz="2800" b="1" dirty="0">
                <a:effectLst/>
                <a:ea typeface="Calibri" panose="020F0502020204030204" pitchFamily="34" charset="0"/>
                <a:cs typeface="Times New Roman" panose="02020603050405020304" pitchFamily="18" charset="0"/>
              </a:rPr>
              <a:t>CULTIVATION UNDER DEFICIT IRRIGATION </a:t>
            </a:r>
            <a:endParaRPr lang="el-GR" sz="2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4" name="TextBox 13"/>
          <p:cNvSpPr txBox="1"/>
          <p:nvPr/>
        </p:nvSpPr>
        <p:spPr>
          <a:xfrm>
            <a:off x="5695557" y="1078732"/>
            <a:ext cx="13365250" cy="1598515"/>
          </a:xfrm>
          <a:prstGeom prst="rect">
            <a:avLst/>
          </a:prstGeom>
          <a:noFill/>
        </p:spPr>
        <p:txBody>
          <a:bodyPr wrap="square" rtlCol="0">
            <a:spAutoFit/>
          </a:bodyPr>
          <a:lstStyle/>
          <a:p>
            <a:pPr algn="ctr">
              <a:lnSpc>
                <a:spcPct val="107000"/>
              </a:lnSpc>
              <a:spcAft>
                <a:spcPts val="800"/>
              </a:spcAft>
            </a:pP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Christina CHASKI, Eleftheria BATZIOU, Kyriakos D. GIANNOULIS, Spyridon A. PETROPOULOS* </a:t>
            </a:r>
            <a:endParaRPr lang="el-GR" sz="20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University of Thessaly, Department of Agriculture, Crop Production and Rural Environment, </a:t>
            </a:r>
            <a:r>
              <a:rPr lang="en-US" sz="2000" dirty="0" err="1">
                <a:effectLst/>
                <a:latin typeface="Times New Roman" panose="02020603050405020304" pitchFamily="18" charset="0"/>
                <a:ea typeface="Times New Roman" panose="02020603050405020304" pitchFamily="18" charset="0"/>
                <a:cs typeface="Times New Roman" panose="02020603050405020304" pitchFamily="18" charset="0"/>
              </a:rPr>
              <a:t>Fytokou</a:t>
            </a: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Street, 38446, Volos, Greece</a:t>
            </a:r>
            <a:endParaRPr lang="el-GR" sz="20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*Corresponding author: </a:t>
            </a:r>
            <a:r>
              <a:rPr lang="en-US" sz="2000" u="sng" dirty="0">
                <a:solidFill>
                  <a:srgbClr val="0563C1"/>
                </a:solidFill>
                <a:effectLst/>
                <a:latin typeface="Times New Roman" panose="02020603050405020304" pitchFamily="18" charset="0"/>
                <a:ea typeface="Times New Roman" panose="02020603050405020304" pitchFamily="18" charset="0"/>
                <a:cs typeface="Times New Roman" panose="02020603050405020304" pitchFamily="18" charset="0"/>
                <a:hlinkClick r:id="rId3"/>
              </a:rPr>
              <a:t>spetropoulos@uth.gr</a:t>
            </a:r>
            <a:endParaRPr lang="el-GR" sz="20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Rectangle 4"/>
          <p:cNvSpPr/>
          <p:nvPr/>
        </p:nvSpPr>
        <p:spPr>
          <a:xfrm>
            <a:off x="104821" y="3314808"/>
            <a:ext cx="5182565" cy="2541499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TextBox 29"/>
          <p:cNvSpPr txBox="1"/>
          <p:nvPr/>
        </p:nvSpPr>
        <p:spPr>
          <a:xfrm>
            <a:off x="84438" y="3382988"/>
            <a:ext cx="5206725" cy="5047536"/>
          </a:xfrm>
          <a:prstGeom prst="rect">
            <a:avLst/>
          </a:prstGeom>
          <a:noFill/>
        </p:spPr>
        <p:txBody>
          <a:bodyPr wrap="square" rtlCol="0">
            <a:spAutoFit/>
          </a:bodyPr>
          <a:lstStyle/>
          <a:p>
            <a:pPr marL="285750" indent="-285750" algn="just">
              <a:buFont typeface="Wingdings" panose="05000000000000000000" pitchFamily="2" charset="2"/>
              <a:buChar char="§"/>
            </a:pPr>
            <a:r>
              <a:rPr lang="en-US" sz="2300" b="0" i="0" dirty="0" err="1">
                <a:effectLst/>
                <a:cs typeface="Arial" panose="020B0604020202020204" pitchFamily="34" charset="0"/>
              </a:rPr>
              <a:t>Biostimulants</a:t>
            </a:r>
            <a:r>
              <a:rPr lang="en-US" sz="2300" b="0" i="0" dirty="0">
                <a:effectLst/>
                <a:cs typeface="Arial" panose="020B0604020202020204" pitchFamily="34" charset="0"/>
              </a:rPr>
              <a:t> are naturally derived substances that enhance plant growth and yield by stimulating physiological and metabolic processes, facilitating improved nutrient uptake, and alleviating the impacts of abiotic stresses on plants</a:t>
            </a:r>
            <a:r>
              <a:rPr lang="el-GR" sz="2300" dirty="0">
                <a:cs typeface="Arial" panose="020B0604020202020204" pitchFamily="34" charset="0"/>
              </a:rPr>
              <a:t> (</a:t>
            </a:r>
            <a:r>
              <a:rPr lang="en-US" sz="2300" dirty="0">
                <a:cs typeface="Arial" panose="020B0604020202020204" pitchFamily="34" charset="0"/>
              </a:rPr>
              <a:t>Bulgari et al.,2015)</a:t>
            </a:r>
            <a:r>
              <a:rPr lang="en-US" sz="2300" b="0" i="0" dirty="0">
                <a:effectLst/>
                <a:cs typeface="Arial" panose="020B0604020202020204" pitchFamily="34" charset="0"/>
              </a:rPr>
              <a:t>.</a:t>
            </a:r>
            <a:endParaRPr lang="en-US" sz="2300" dirty="0">
              <a:ea typeface="Calibri" panose="020F0502020204030204" pitchFamily="34" charset="0"/>
              <a:cs typeface="Arial" panose="020B0604020202020204" pitchFamily="34" charset="0"/>
            </a:endParaRPr>
          </a:p>
          <a:p>
            <a:pPr marL="285750" indent="-285750" algn="just">
              <a:buFont typeface="Wingdings" panose="05000000000000000000" pitchFamily="2" charset="2"/>
              <a:buChar char="§"/>
            </a:pPr>
            <a:r>
              <a:rPr lang="en-US" sz="2300" dirty="0">
                <a:ea typeface="Calibri" panose="020F0502020204030204" pitchFamily="34" charset="0"/>
                <a:cs typeface="Arial" panose="020B0604020202020204" pitchFamily="34" charset="0"/>
              </a:rPr>
              <a:t>The purpose of this study is to evaluate the effect of the application of four different biostimulants and deficit irrigation on biomass yield and essential oil production of lavender plants.</a:t>
            </a:r>
          </a:p>
        </p:txBody>
      </p:sp>
      <p:sp>
        <p:nvSpPr>
          <p:cNvPr id="36" name="Rectangle 35"/>
          <p:cNvSpPr/>
          <p:nvPr/>
        </p:nvSpPr>
        <p:spPr>
          <a:xfrm>
            <a:off x="5396372" y="3213955"/>
            <a:ext cx="5909042" cy="2551584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42900" indent="-342900" algn="just">
              <a:buFont typeface="Wingdings" panose="05000000000000000000" pitchFamily="2" charset="2"/>
              <a:buChar char="§"/>
            </a:pPr>
            <a:endParaRPr lang="el-GR" sz="1600" dirty="0">
              <a:solidFill>
                <a:schemeClr val="tx1"/>
              </a:solidFill>
            </a:endParaRPr>
          </a:p>
        </p:txBody>
      </p:sp>
      <p:sp>
        <p:nvSpPr>
          <p:cNvPr id="37" name="Rectangle 36"/>
          <p:cNvSpPr/>
          <p:nvPr/>
        </p:nvSpPr>
        <p:spPr>
          <a:xfrm>
            <a:off x="11217672" y="3116151"/>
            <a:ext cx="5837625" cy="2561365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b="1" i="0" u="none" strike="noStrike" dirty="0">
              <a:solidFill>
                <a:schemeClr val="tx1"/>
              </a:solidFill>
              <a:effectLst/>
            </a:endParaRPr>
          </a:p>
        </p:txBody>
      </p:sp>
      <p:sp>
        <p:nvSpPr>
          <p:cNvPr id="38" name="Rectangle 37"/>
          <p:cNvSpPr/>
          <p:nvPr/>
        </p:nvSpPr>
        <p:spPr>
          <a:xfrm>
            <a:off x="17157263" y="3671020"/>
            <a:ext cx="6180311" cy="2505878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42900" indent="-342900" algn="just">
              <a:buFont typeface="Wingdings" panose="05000000000000000000" pitchFamily="2" charset="2"/>
              <a:buChar char="§"/>
            </a:pPr>
            <a:endParaRPr lang="el-GR" sz="1600" dirty="0">
              <a:solidFill>
                <a:schemeClr val="tx1"/>
              </a:solidFill>
            </a:endParaRPr>
          </a:p>
        </p:txBody>
      </p:sp>
      <p:sp>
        <p:nvSpPr>
          <p:cNvPr id="4" name="TextBox 3">
            <a:extLst>
              <a:ext uri="{FF2B5EF4-FFF2-40B4-BE49-F238E27FC236}">
                <a16:creationId xmlns:a16="http://schemas.microsoft.com/office/drawing/2014/main" id="{D89516CB-2EB5-6B59-2567-7C730ED76BC7}"/>
              </a:ext>
            </a:extLst>
          </p:cNvPr>
          <p:cNvSpPr txBox="1"/>
          <p:nvPr/>
        </p:nvSpPr>
        <p:spPr>
          <a:xfrm>
            <a:off x="106587" y="8927604"/>
            <a:ext cx="5220925" cy="8586966"/>
          </a:xfrm>
          <a:prstGeom prst="rect">
            <a:avLst/>
          </a:prstGeom>
          <a:noFill/>
        </p:spPr>
        <p:txBody>
          <a:bodyPr wrap="square" rtlCol="0">
            <a:spAutoFit/>
          </a:bodyPr>
          <a:lstStyle/>
          <a:p>
            <a:pPr marL="342900" indent="-342900" algn="just">
              <a:buFont typeface="Wingdings" panose="05000000000000000000" pitchFamily="2" charset="2"/>
              <a:buChar char="§"/>
            </a:pPr>
            <a:r>
              <a:rPr lang="en-US" sz="2300" dirty="0">
                <a:solidFill>
                  <a:schemeClr val="tx1"/>
                </a:solidFill>
                <a:effectLst/>
                <a:ea typeface="Calibri" panose="020F0502020204030204" pitchFamily="34" charset="0"/>
                <a:cs typeface="Arial" panose="020B0604020202020204" pitchFamily="34" charset="0"/>
              </a:rPr>
              <a:t>Lavender seedlings were transplanted in the field on April 2022, at the experimental farm of University of Thessaly, </a:t>
            </a:r>
            <a:r>
              <a:rPr lang="en-US" sz="2300" dirty="0" err="1">
                <a:solidFill>
                  <a:schemeClr val="tx1"/>
                </a:solidFill>
                <a:effectLst/>
                <a:ea typeface="Calibri" panose="020F0502020204030204" pitchFamily="34" charset="0"/>
                <a:cs typeface="Arial" panose="020B0604020202020204" pitchFamily="34" charset="0"/>
              </a:rPr>
              <a:t>Velestino</a:t>
            </a:r>
            <a:r>
              <a:rPr lang="en-US" sz="2300" dirty="0">
                <a:solidFill>
                  <a:schemeClr val="tx1"/>
                </a:solidFill>
                <a:effectLst/>
                <a:ea typeface="Calibri" panose="020F0502020204030204" pitchFamily="34" charset="0"/>
                <a:cs typeface="Arial" panose="020B0604020202020204" pitchFamily="34" charset="0"/>
              </a:rPr>
              <a:t>, Greece. </a:t>
            </a:r>
          </a:p>
          <a:p>
            <a:pPr marL="342900" indent="-342900" algn="just">
              <a:buFont typeface="Wingdings" panose="05000000000000000000" pitchFamily="2" charset="2"/>
              <a:buChar char="§"/>
            </a:pPr>
            <a:r>
              <a:rPr lang="en-US" sz="2300" dirty="0">
                <a:solidFill>
                  <a:schemeClr val="tx1"/>
                </a:solidFill>
                <a:effectLst/>
                <a:ea typeface="Calibri" panose="020F0502020204030204" pitchFamily="34" charset="0"/>
                <a:cs typeface="Arial" panose="020B0604020202020204" pitchFamily="34" charset="0"/>
              </a:rPr>
              <a:t>Treatments:</a:t>
            </a:r>
            <a:r>
              <a:rPr lang="en-US" sz="2300" dirty="0">
                <a:ea typeface="Calibri" panose="020F0502020204030204" pitchFamily="34" charset="0"/>
                <a:cs typeface="Arial" panose="020B0604020202020204" pitchFamily="34" charset="0"/>
              </a:rPr>
              <a:t> </a:t>
            </a:r>
            <a:r>
              <a:rPr lang="en-US" sz="2300" dirty="0">
                <a:solidFill>
                  <a:schemeClr val="tx1"/>
                </a:solidFill>
                <a:effectLst/>
                <a:ea typeface="Calibri" panose="020F0502020204030204" pitchFamily="34" charset="0"/>
                <a:cs typeface="Arial" panose="020B0604020202020204" pitchFamily="34" charset="0"/>
              </a:rPr>
              <a:t>Tr1: vegetable proteins + amino acids + 5% carboxylic acids; Tr2: vegetable proteins + amino acids + seaweed extracts; Tr3: 0.3% Stabilized </a:t>
            </a:r>
            <a:r>
              <a:rPr lang="en-US" sz="2300" dirty="0" err="1">
                <a:solidFill>
                  <a:schemeClr val="tx1"/>
                </a:solidFill>
                <a:effectLst/>
                <a:ea typeface="Calibri" panose="020F0502020204030204" pitchFamily="34" charset="0"/>
                <a:cs typeface="Arial" panose="020B0604020202020204" pitchFamily="34" charset="0"/>
              </a:rPr>
              <a:t>Orthosilicic</a:t>
            </a:r>
            <a:r>
              <a:rPr lang="en-US" sz="2300" dirty="0">
                <a:solidFill>
                  <a:schemeClr val="tx1"/>
                </a:solidFill>
                <a:effectLst/>
                <a:ea typeface="Calibri" panose="020F0502020204030204" pitchFamily="34" charset="0"/>
                <a:cs typeface="Arial" panose="020B0604020202020204" pitchFamily="34" charset="0"/>
              </a:rPr>
              <a:t> Acid; Tr4: 35% </a:t>
            </a:r>
            <a:r>
              <a:rPr lang="en-US" sz="2300" dirty="0" err="1">
                <a:solidFill>
                  <a:schemeClr val="tx1"/>
                </a:solidFill>
                <a:effectLst/>
                <a:ea typeface="Calibri" panose="020F0502020204030204" pitchFamily="34" charset="0"/>
                <a:cs typeface="Arial" panose="020B0604020202020204" pitchFamily="34" charset="0"/>
              </a:rPr>
              <a:t>CaO</a:t>
            </a:r>
            <a:r>
              <a:rPr lang="en-US" sz="2300" dirty="0">
                <a:solidFill>
                  <a:schemeClr val="tx1"/>
                </a:solidFill>
                <a:effectLst/>
                <a:ea typeface="Calibri" panose="020F0502020204030204" pitchFamily="34" charset="0"/>
                <a:cs typeface="Arial" panose="020B0604020202020204" pitchFamily="34" charset="0"/>
              </a:rPr>
              <a:t> and 35% SiO2 + Calcium Mobilization and Translocation Factor + 1% Mo, 15% Bo and 30% Zn; and the control treatment Tr5: no biostimulants added).</a:t>
            </a:r>
          </a:p>
          <a:p>
            <a:pPr marL="342900" indent="-342900" algn="just">
              <a:buFont typeface="Wingdings" panose="05000000000000000000" pitchFamily="2" charset="2"/>
              <a:buChar char="§"/>
            </a:pPr>
            <a:r>
              <a:rPr lang="en-US" sz="2300" dirty="0">
                <a:ea typeface="Calibri" panose="020F0502020204030204" pitchFamily="34" charset="0"/>
                <a:cs typeface="Arial" panose="020B0604020202020204" pitchFamily="34" charset="0"/>
              </a:rPr>
              <a:t>I</a:t>
            </a:r>
            <a:r>
              <a:rPr lang="en-US" sz="2300" dirty="0">
                <a:solidFill>
                  <a:schemeClr val="tx1"/>
                </a:solidFill>
                <a:effectLst/>
                <a:ea typeface="Calibri" panose="020F0502020204030204" pitchFamily="34" charset="0"/>
                <a:cs typeface="Arial" panose="020B0604020202020204" pitchFamily="34" charset="0"/>
              </a:rPr>
              <a:t>rrigation levels: I1: </a:t>
            </a:r>
            <a:r>
              <a:rPr lang="en-US" sz="2300" dirty="0">
                <a:ea typeface="Calibri" panose="020F0502020204030204" pitchFamily="34" charset="0"/>
                <a:cs typeface="Arial" panose="020B0604020202020204" pitchFamily="34" charset="0"/>
              </a:rPr>
              <a:t>60% of field capacity;</a:t>
            </a:r>
            <a:r>
              <a:rPr lang="en-US" sz="2300" dirty="0">
                <a:solidFill>
                  <a:schemeClr val="tx1"/>
                </a:solidFill>
                <a:effectLst/>
                <a:ea typeface="Calibri" panose="020F0502020204030204" pitchFamily="34" charset="0"/>
                <a:cs typeface="Arial" panose="020B0604020202020204" pitchFamily="34" charset="0"/>
              </a:rPr>
              <a:t> I2: </a:t>
            </a:r>
            <a:r>
              <a:rPr lang="en-US" sz="2300" dirty="0">
                <a:ea typeface="Calibri" panose="020F0502020204030204" pitchFamily="34" charset="0"/>
                <a:cs typeface="Arial" panose="020B0604020202020204" pitchFamily="34" charset="0"/>
              </a:rPr>
              <a:t>80% of field capacity</a:t>
            </a:r>
            <a:r>
              <a:rPr lang="en-US" sz="2300" dirty="0">
                <a:solidFill>
                  <a:schemeClr val="tx1"/>
                </a:solidFill>
                <a:effectLst/>
                <a:ea typeface="Calibri" panose="020F0502020204030204" pitchFamily="34" charset="0"/>
                <a:cs typeface="Arial" panose="020B0604020202020204" pitchFamily="34" charset="0"/>
              </a:rPr>
              <a:t> and I3: </a:t>
            </a:r>
            <a:r>
              <a:rPr lang="en-US" sz="2300" dirty="0">
                <a:ea typeface="Calibri" panose="020F0502020204030204" pitchFamily="34" charset="0"/>
                <a:cs typeface="Arial" panose="020B0604020202020204" pitchFamily="34" charset="0"/>
              </a:rPr>
              <a:t>100% of filed capacity</a:t>
            </a:r>
            <a:r>
              <a:rPr lang="en-US" sz="2300" dirty="0">
                <a:solidFill>
                  <a:schemeClr val="tx1"/>
                </a:solidFill>
                <a:effectLst/>
                <a:ea typeface="Calibri" panose="020F0502020204030204" pitchFamily="34" charset="0"/>
                <a:cs typeface="Arial" panose="020B0604020202020204" pitchFamily="34" charset="0"/>
              </a:rPr>
              <a:t>. </a:t>
            </a:r>
          </a:p>
          <a:p>
            <a:pPr marL="342900" indent="-342900" algn="just">
              <a:buFont typeface="Wingdings" panose="05000000000000000000" pitchFamily="2" charset="2"/>
              <a:buChar char="§"/>
            </a:pPr>
            <a:r>
              <a:rPr lang="en-US" sz="2300" b="0" i="0" dirty="0">
                <a:effectLst/>
                <a:cs typeface="Arial" panose="020B0604020202020204" pitchFamily="34" charset="0"/>
              </a:rPr>
              <a:t>The harvest of antennas took place in September 2022. </a:t>
            </a:r>
            <a:endParaRPr lang="en-US" sz="2300" dirty="0">
              <a:cs typeface="Arial" panose="020B0604020202020204" pitchFamily="34" charset="0"/>
            </a:endParaRPr>
          </a:p>
          <a:p>
            <a:pPr marL="342900" indent="-342900" algn="just">
              <a:buFont typeface="Wingdings" panose="05000000000000000000" pitchFamily="2" charset="2"/>
              <a:buChar char="§"/>
            </a:pPr>
            <a:r>
              <a:rPr lang="en-US" sz="2300" b="0" i="0" dirty="0">
                <a:effectLst/>
                <a:cs typeface="Arial" panose="020B0604020202020204" pitchFamily="34" charset="0"/>
              </a:rPr>
              <a:t>Essential oil extraction was implemented with a Clevenger apparatus.</a:t>
            </a:r>
            <a:endParaRPr lang="el-GR" sz="2300" dirty="0">
              <a:cs typeface="Arial" panose="020B0604020202020204" pitchFamily="34" charset="0"/>
            </a:endParaRPr>
          </a:p>
        </p:txBody>
      </p:sp>
      <p:sp>
        <p:nvSpPr>
          <p:cNvPr id="6" name="TextBox 5">
            <a:extLst>
              <a:ext uri="{FF2B5EF4-FFF2-40B4-BE49-F238E27FC236}">
                <a16:creationId xmlns:a16="http://schemas.microsoft.com/office/drawing/2014/main" id="{9361DE7E-9EC9-0B0B-E4FF-08AE90CD46A8}"/>
              </a:ext>
            </a:extLst>
          </p:cNvPr>
          <p:cNvSpPr txBox="1"/>
          <p:nvPr/>
        </p:nvSpPr>
        <p:spPr>
          <a:xfrm>
            <a:off x="5507187" y="3454996"/>
            <a:ext cx="5292438" cy="1015663"/>
          </a:xfrm>
          <a:prstGeom prst="rect">
            <a:avLst/>
          </a:prstGeom>
          <a:noFill/>
        </p:spPr>
        <p:txBody>
          <a:bodyPr wrap="square" rtlCol="0">
            <a:spAutoFit/>
          </a:bodyPr>
          <a:lstStyle/>
          <a:p>
            <a:pPr algn="just"/>
            <a:r>
              <a:rPr lang="en-US" sz="2000" b="1" dirty="0"/>
              <a:t>Table 1. </a:t>
            </a:r>
            <a:r>
              <a:rPr lang="en-US" sz="2000" dirty="0"/>
              <a:t>Essential oil concentration (%) on different irrigation levels and on different biostimulant treatments.</a:t>
            </a:r>
            <a:endParaRPr lang="en-US" sz="2000" b="1" i="0" u="none" strike="noStrike" dirty="0">
              <a:solidFill>
                <a:srgbClr val="000000"/>
              </a:solidFill>
              <a:effectLst/>
            </a:endParaRPr>
          </a:p>
        </p:txBody>
      </p:sp>
      <p:sp>
        <p:nvSpPr>
          <p:cNvPr id="18" name="TextBox 17">
            <a:extLst>
              <a:ext uri="{FF2B5EF4-FFF2-40B4-BE49-F238E27FC236}">
                <a16:creationId xmlns:a16="http://schemas.microsoft.com/office/drawing/2014/main" id="{AA2A8C75-89AD-4B5F-18E8-91E894FC2AF9}"/>
              </a:ext>
            </a:extLst>
          </p:cNvPr>
          <p:cNvSpPr txBox="1"/>
          <p:nvPr/>
        </p:nvSpPr>
        <p:spPr>
          <a:xfrm>
            <a:off x="10901590" y="3451487"/>
            <a:ext cx="6024125" cy="17789485"/>
          </a:xfrm>
          <a:prstGeom prst="rect">
            <a:avLst/>
          </a:prstGeom>
          <a:solidFill>
            <a:schemeClr val="bg1"/>
          </a:solidFill>
        </p:spPr>
        <p:txBody>
          <a:bodyPr wrap="square" rtlCol="0">
            <a:spAutoFit/>
          </a:bodyPr>
          <a:lstStyle/>
          <a:p>
            <a:pPr marL="457200" indent="-324000" algn="just">
              <a:buFont typeface="Wingdings" panose="05000000000000000000" pitchFamily="2" charset="2"/>
              <a:buChar char="§"/>
            </a:pPr>
            <a:r>
              <a:rPr lang="en-US" sz="2300" dirty="0">
                <a:effectLst/>
                <a:ea typeface="Calibri" panose="020F0502020204030204" pitchFamily="34" charset="0"/>
              </a:rPr>
              <a:t>Deficit irrigation increased essential oil production by 40% and 88% in </a:t>
            </a:r>
            <a:r>
              <a:rPr lang="en-US" sz="2300" dirty="0">
                <a:ea typeface="Calibri" panose="020F0502020204030204" pitchFamily="34" charset="0"/>
              </a:rPr>
              <a:t>I1 and I2 treatments, respectively </a:t>
            </a:r>
            <a:r>
              <a:rPr lang="el-GR" sz="2300" b="1" dirty="0">
                <a:effectLst/>
                <a:ea typeface="Calibri" panose="020F0502020204030204" pitchFamily="34" charset="0"/>
              </a:rPr>
              <a:t>(</a:t>
            </a:r>
            <a:r>
              <a:rPr lang="en-US" sz="2300" b="1" dirty="0">
                <a:effectLst/>
                <a:ea typeface="Calibri" panose="020F0502020204030204" pitchFamily="34" charset="0"/>
              </a:rPr>
              <a:t>Table 1</a:t>
            </a:r>
            <a:r>
              <a:rPr lang="en-US" sz="2300" dirty="0">
                <a:effectLst/>
                <a:ea typeface="Calibri" panose="020F0502020204030204" pitchFamily="34" charset="0"/>
              </a:rPr>
              <a:t>). </a:t>
            </a:r>
            <a:endParaRPr lang="en-US" sz="2300" dirty="0">
              <a:ea typeface="Calibri" panose="020F0502020204030204" pitchFamily="34" charset="0"/>
            </a:endParaRPr>
          </a:p>
          <a:p>
            <a:pPr marL="457200" indent="-324000" algn="just">
              <a:buFont typeface="Wingdings" panose="05000000000000000000" pitchFamily="2" charset="2"/>
              <a:buChar char="§"/>
            </a:pPr>
            <a:r>
              <a:rPr lang="en-US" sz="2300" b="0" i="0" dirty="0">
                <a:effectLst/>
                <a:cs typeface="Arial" panose="020B0604020202020204" pitchFamily="34" charset="0"/>
              </a:rPr>
              <a:t>Treatment Tr4 resulted in the highest essential oil yield (1.</a:t>
            </a:r>
            <a:r>
              <a:rPr lang="en-US" sz="2300" dirty="0">
                <a:cs typeface="Arial" panose="020B0604020202020204" pitchFamily="34" charset="0"/>
              </a:rPr>
              <a:t>67%)</a:t>
            </a:r>
            <a:r>
              <a:rPr lang="en-US" sz="2300" b="0" i="0" dirty="0">
                <a:effectLst/>
                <a:cs typeface="Arial" panose="020B0604020202020204" pitchFamily="34" charset="0"/>
              </a:rPr>
              <a:t>, whereas Tr1 showed the lowest content (0.98%) being significantly different from the rest of the treatments. </a:t>
            </a:r>
            <a:r>
              <a:rPr lang="en-US" sz="2300" b="0" i="0" dirty="0">
                <a:solidFill>
                  <a:srgbClr val="374151"/>
                </a:solidFill>
                <a:effectLst/>
              </a:rPr>
              <a:t>(</a:t>
            </a:r>
            <a:r>
              <a:rPr lang="en-US" sz="2300" b="1" i="0" dirty="0">
                <a:effectLst/>
              </a:rPr>
              <a:t>Table 1</a:t>
            </a:r>
            <a:r>
              <a:rPr lang="en-US" sz="2300" b="0" i="0" dirty="0">
                <a:solidFill>
                  <a:srgbClr val="374151"/>
                </a:solidFill>
                <a:effectLst/>
              </a:rPr>
              <a:t>).</a:t>
            </a:r>
            <a:endParaRPr lang="el-GR" sz="2300" b="0" i="0" dirty="0">
              <a:solidFill>
                <a:srgbClr val="374151"/>
              </a:solidFill>
              <a:effectLst/>
            </a:endParaRPr>
          </a:p>
          <a:p>
            <a:pPr marL="457200" indent="-324000" algn="just">
              <a:buFont typeface="Wingdings" panose="05000000000000000000" pitchFamily="2" charset="2"/>
              <a:buChar char="§"/>
            </a:pPr>
            <a:r>
              <a:rPr lang="en-US" sz="2300" dirty="0">
                <a:cs typeface="Arial" panose="020B0604020202020204" pitchFamily="34" charset="0"/>
              </a:rPr>
              <a:t>Our results are in line with </a:t>
            </a:r>
            <a:r>
              <a:rPr lang="en-US" sz="2300" dirty="0" err="1">
                <a:cs typeface="Arial" panose="020B0604020202020204" pitchFamily="34" charset="0"/>
              </a:rPr>
              <a:t>Baher</a:t>
            </a:r>
            <a:r>
              <a:rPr lang="en-US" sz="2300" dirty="0">
                <a:cs typeface="Arial" panose="020B0604020202020204" pitchFamily="34" charset="0"/>
              </a:rPr>
              <a:t> et al. (2002) who reported that deficit irrigation increased the essential oil content in </a:t>
            </a:r>
            <a:r>
              <a:rPr lang="en-US" sz="2300" dirty="0" err="1">
                <a:cs typeface="Arial" panose="020B0604020202020204" pitchFamily="34" charset="0"/>
              </a:rPr>
              <a:t>Satureja</a:t>
            </a:r>
            <a:r>
              <a:rPr lang="en-US" sz="2300" dirty="0">
                <a:cs typeface="Arial" panose="020B0604020202020204" pitchFamily="34" charset="0"/>
              </a:rPr>
              <a:t> </a:t>
            </a:r>
            <a:r>
              <a:rPr lang="en-US" sz="2300" dirty="0" err="1">
                <a:cs typeface="Arial" panose="020B0604020202020204" pitchFamily="34" charset="0"/>
              </a:rPr>
              <a:t>hortensis</a:t>
            </a:r>
            <a:r>
              <a:rPr lang="en-US" sz="2300" dirty="0">
                <a:cs typeface="Arial" panose="020B0604020202020204" pitchFamily="34" charset="0"/>
              </a:rPr>
              <a:t> L., while a decrease in the overall essential oil yield was recorded.</a:t>
            </a:r>
          </a:p>
          <a:p>
            <a:pPr marL="457200" indent="-324000" algn="just">
              <a:buFont typeface="Wingdings" panose="05000000000000000000" pitchFamily="2" charset="2"/>
              <a:buChar char="§"/>
            </a:pPr>
            <a:r>
              <a:rPr lang="en-US" sz="2300" kern="100" dirty="0">
                <a:ea typeface="Calibri" panose="020F0502020204030204" pitchFamily="34" charset="0"/>
                <a:cs typeface="Arial" panose="020B0604020202020204" pitchFamily="34" charset="0"/>
              </a:rPr>
              <a:t>The outcomes of our study revealed that a reduction in water supply (including irrigation water and precipitation) by 16% and 31% resulted in decline in fresh weight by up to 32% and 72%, respectively (</a:t>
            </a:r>
            <a:r>
              <a:rPr lang="en-US" sz="2300" b="1" kern="100" dirty="0">
                <a:ea typeface="Calibri" panose="020F0502020204030204" pitchFamily="34" charset="0"/>
                <a:cs typeface="Arial" panose="020B0604020202020204" pitchFamily="34" charset="0"/>
              </a:rPr>
              <a:t>Tables 2 and 3</a:t>
            </a:r>
            <a:r>
              <a:rPr lang="en-US" sz="2300" kern="100" dirty="0">
                <a:ea typeface="Calibri" panose="020F0502020204030204" pitchFamily="34" charset="0"/>
                <a:cs typeface="Arial" panose="020B0604020202020204" pitchFamily="34" charset="0"/>
              </a:rPr>
              <a:t>). In particular, fresh weight was reduced from 1220 to 832 kg/ha when plants received irrigation that accounted for 80% of field capacity, while a further decrease to 338 kg/ha was recorded for I1 treatment (60% of field capacity) (</a:t>
            </a:r>
            <a:r>
              <a:rPr lang="en-US" sz="2300" b="1" kern="100" dirty="0">
                <a:ea typeface="Calibri" panose="020F0502020204030204" pitchFamily="34" charset="0"/>
                <a:cs typeface="Arial" panose="020B0604020202020204" pitchFamily="34" charset="0"/>
              </a:rPr>
              <a:t>Table 3</a:t>
            </a:r>
            <a:r>
              <a:rPr lang="en-US" sz="2300" kern="100" dirty="0">
                <a:ea typeface="Calibri" panose="020F0502020204030204" pitchFamily="34" charset="0"/>
                <a:cs typeface="Arial" panose="020B0604020202020204" pitchFamily="34" charset="0"/>
              </a:rPr>
              <a:t>). </a:t>
            </a:r>
            <a:r>
              <a:rPr lang="en-US" sz="2300" kern="100" dirty="0" err="1">
                <a:ea typeface="Calibri" panose="020F0502020204030204" pitchFamily="34" charset="0"/>
                <a:cs typeface="Arial" panose="020B0604020202020204" pitchFamily="34" charset="0"/>
              </a:rPr>
              <a:t>Daszkowska-Golec</a:t>
            </a:r>
            <a:r>
              <a:rPr lang="en-US" sz="2300" kern="100" dirty="0">
                <a:ea typeface="Calibri" panose="020F0502020204030204" pitchFamily="34" charset="0"/>
                <a:cs typeface="Arial" panose="020B0604020202020204" pitchFamily="34" charset="0"/>
              </a:rPr>
              <a:t> et al. (2018) indicated that water stress led to a decrease in photosynthetic activity which resulted in decreased biomass yield. Similarly, Amani </a:t>
            </a:r>
            <a:r>
              <a:rPr lang="en-US" sz="2300" kern="100" dirty="0" err="1">
                <a:ea typeface="Calibri" panose="020F0502020204030204" pitchFamily="34" charset="0"/>
                <a:cs typeface="Arial" panose="020B0604020202020204" pitchFamily="34" charset="0"/>
              </a:rPr>
              <a:t>Machiani</a:t>
            </a:r>
            <a:r>
              <a:rPr lang="en-US" sz="2300" kern="100" dirty="0">
                <a:ea typeface="Calibri" panose="020F0502020204030204" pitchFamily="34" charset="0"/>
                <a:cs typeface="Arial" panose="020B0604020202020204" pitchFamily="34" charset="0"/>
              </a:rPr>
              <a:t> et al. (2019) reported a reduction by 27% and 40% in the dry matter yield of thyme (</a:t>
            </a:r>
            <a:r>
              <a:rPr lang="en-US" sz="2300" i="1" kern="100" dirty="0">
                <a:ea typeface="Calibri" panose="020F0502020204030204" pitchFamily="34" charset="0"/>
                <a:cs typeface="Arial" panose="020B0604020202020204" pitchFamily="34" charset="0"/>
              </a:rPr>
              <a:t>Thymus vulgaris </a:t>
            </a:r>
            <a:r>
              <a:rPr lang="en-US" sz="2300" kern="100" dirty="0">
                <a:ea typeface="Calibri" panose="020F0502020204030204" pitchFamily="34" charset="0"/>
                <a:cs typeface="Arial" panose="020B0604020202020204" pitchFamily="34" charset="0"/>
              </a:rPr>
              <a:t>L.) plants subjected to moderate and severe drought stress, respectively. </a:t>
            </a:r>
          </a:p>
          <a:p>
            <a:pPr marL="457200" indent="-324000" algn="just">
              <a:buFont typeface="Wingdings" panose="05000000000000000000" pitchFamily="2" charset="2"/>
              <a:buChar char="§"/>
            </a:pPr>
            <a:r>
              <a:rPr lang="en-US" sz="2300" kern="100" dirty="0">
                <a:effectLst/>
                <a:ea typeface="Calibri" panose="020F0502020204030204" pitchFamily="34" charset="0"/>
                <a:cs typeface="Arial" panose="020B0604020202020204" pitchFamily="34" charset="0"/>
              </a:rPr>
              <a:t>According to our results the highest biomass yield was observed in treatment I3 compared to I2 and </a:t>
            </a:r>
            <a:r>
              <a:rPr lang="en-US" sz="2300" kern="100" dirty="0">
                <a:ea typeface="Calibri" panose="020F0502020204030204" pitchFamily="34" charset="0"/>
                <a:cs typeface="Arial" panose="020B0604020202020204" pitchFamily="34" charset="0"/>
              </a:rPr>
              <a:t>I1 (</a:t>
            </a:r>
            <a:r>
              <a:rPr lang="en-US" sz="2300" b="1" kern="100" dirty="0">
                <a:ea typeface="Calibri" panose="020F0502020204030204" pitchFamily="34" charset="0"/>
                <a:cs typeface="Arial" panose="020B0604020202020204" pitchFamily="34" charset="0"/>
              </a:rPr>
              <a:t>Table 4</a:t>
            </a:r>
            <a:r>
              <a:rPr lang="en-US" sz="2300" kern="100" dirty="0">
                <a:ea typeface="Calibri" panose="020F0502020204030204" pitchFamily="34" charset="0"/>
                <a:cs typeface="Arial" panose="020B0604020202020204" pitchFamily="34" charset="0"/>
              </a:rPr>
              <a:t>). </a:t>
            </a:r>
            <a:r>
              <a:rPr lang="en-US" sz="2300" kern="100" dirty="0">
                <a:effectLst/>
                <a:ea typeface="Calibri" panose="020F0502020204030204" pitchFamily="34" charset="0"/>
                <a:cs typeface="Arial" panose="020B0604020202020204" pitchFamily="34" charset="0"/>
              </a:rPr>
              <a:t>In addition, a positive effect of the biostimulants on the lavender plants was observed as in treatment I3 the biostimulant Tr3 recorded 1501.8 kg/ha. Although in the I2 treatment no particular influence was observed from the biostimulants as the control yielded 1373.8 kg/ha, Tr2 showed the best results compared to the other biostimulants and the control treatment</a:t>
            </a:r>
            <a:r>
              <a:rPr lang="el-GR" sz="2300" kern="100" dirty="0">
                <a:effectLst/>
                <a:ea typeface="Calibri" panose="020F0502020204030204" pitchFamily="34" charset="0"/>
                <a:cs typeface="Arial" panose="020B0604020202020204" pitchFamily="34" charset="0"/>
              </a:rPr>
              <a:t> </a:t>
            </a:r>
            <a:r>
              <a:rPr lang="en-US" sz="2300" kern="100" dirty="0">
                <a:effectLst/>
                <a:ea typeface="Calibri" panose="020F0502020204030204" pitchFamily="34" charset="0"/>
                <a:cs typeface="Arial" panose="020B0604020202020204" pitchFamily="34" charset="0"/>
              </a:rPr>
              <a:t>(</a:t>
            </a:r>
            <a:r>
              <a:rPr lang="en-US" sz="2300" b="1" kern="100" dirty="0">
                <a:effectLst/>
                <a:ea typeface="Calibri" panose="020F0502020204030204" pitchFamily="34" charset="0"/>
                <a:cs typeface="Arial" panose="020B0604020202020204" pitchFamily="34" charset="0"/>
              </a:rPr>
              <a:t>Table 5</a:t>
            </a:r>
            <a:r>
              <a:rPr lang="en-US" sz="2300" kern="100" dirty="0">
                <a:effectLst/>
                <a:ea typeface="Calibri" panose="020F0502020204030204" pitchFamily="34" charset="0"/>
                <a:cs typeface="Arial" panose="020B0604020202020204" pitchFamily="34" charset="0"/>
              </a:rPr>
              <a:t>).</a:t>
            </a:r>
          </a:p>
        </p:txBody>
      </p:sp>
      <p:sp>
        <p:nvSpPr>
          <p:cNvPr id="20" name="TextBox 19">
            <a:extLst>
              <a:ext uri="{FF2B5EF4-FFF2-40B4-BE49-F238E27FC236}">
                <a16:creationId xmlns:a16="http://schemas.microsoft.com/office/drawing/2014/main" id="{01928E8D-5661-EF9A-BA95-641806BAD943}"/>
              </a:ext>
            </a:extLst>
          </p:cNvPr>
          <p:cNvSpPr txBox="1"/>
          <p:nvPr/>
        </p:nvSpPr>
        <p:spPr>
          <a:xfrm>
            <a:off x="5535772" y="15544789"/>
            <a:ext cx="5236454" cy="1015663"/>
          </a:xfrm>
          <a:prstGeom prst="rect">
            <a:avLst/>
          </a:prstGeom>
          <a:noFill/>
        </p:spPr>
        <p:txBody>
          <a:bodyPr wrap="square">
            <a:spAutoFit/>
          </a:bodyPr>
          <a:lstStyle/>
          <a:p>
            <a:pPr algn="just"/>
            <a:r>
              <a:rPr lang="en-US" sz="2000" b="1" dirty="0"/>
              <a:t>Table 4. </a:t>
            </a:r>
            <a:r>
              <a:rPr lang="en-US" sz="2000" u="none" strike="noStrike" dirty="0">
                <a:effectLst/>
              </a:rPr>
              <a:t>Total fresh yield (kg/ha)</a:t>
            </a:r>
            <a:r>
              <a:rPr lang="el-GR" sz="2000" dirty="0">
                <a:solidFill>
                  <a:srgbClr val="000000"/>
                </a:solidFill>
              </a:rPr>
              <a:t> </a:t>
            </a:r>
            <a:r>
              <a:rPr lang="en-US" sz="2000" dirty="0"/>
              <a:t>on different irrigation levels and on different biostimulant treatments</a:t>
            </a:r>
            <a:r>
              <a:rPr lang="el-GR" sz="2000" dirty="0"/>
              <a:t>.</a:t>
            </a:r>
            <a:endParaRPr lang="en-US" sz="2000" b="1" i="0" u="none" strike="noStrike" dirty="0">
              <a:solidFill>
                <a:srgbClr val="000000"/>
              </a:solidFill>
              <a:effectLst/>
            </a:endParaRPr>
          </a:p>
        </p:txBody>
      </p:sp>
      <p:graphicFrame>
        <p:nvGraphicFramePr>
          <p:cNvPr id="21" name="Πίνακας 20">
            <a:extLst>
              <a:ext uri="{FF2B5EF4-FFF2-40B4-BE49-F238E27FC236}">
                <a16:creationId xmlns:a16="http://schemas.microsoft.com/office/drawing/2014/main" id="{2DFBAE91-5631-247E-02F9-0FE4B3A10C2E}"/>
              </a:ext>
            </a:extLst>
          </p:cNvPr>
          <p:cNvGraphicFramePr>
            <a:graphicFrameLocks noGrp="1"/>
          </p:cNvGraphicFramePr>
          <p:nvPr>
            <p:extLst>
              <p:ext uri="{D42A27DB-BD31-4B8C-83A1-F6EECF244321}">
                <p14:modId xmlns:p14="http://schemas.microsoft.com/office/powerpoint/2010/main" val="3667324880"/>
              </p:ext>
            </p:extLst>
          </p:nvPr>
        </p:nvGraphicFramePr>
        <p:xfrm>
          <a:off x="5571844" y="16694899"/>
          <a:ext cx="5411920" cy="3262425"/>
        </p:xfrm>
        <a:graphic>
          <a:graphicData uri="http://schemas.openxmlformats.org/drawingml/2006/table">
            <a:tbl>
              <a:tblPr>
                <a:tableStyleId>{0505E3EF-67EA-436B-97B2-0124C06EBD24}</a:tableStyleId>
              </a:tblPr>
              <a:tblGrid>
                <a:gridCol w="1149433">
                  <a:extLst>
                    <a:ext uri="{9D8B030D-6E8A-4147-A177-3AD203B41FA5}">
                      <a16:colId xmlns:a16="http://schemas.microsoft.com/office/drawing/2014/main" val="2475387214"/>
                    </a:ext>
                  </a:extLst>
                </a:gridCol>
                <a:gridCol w="1149433">
                  <a:extLst>
                    <a:ext uri="{9D8B030D-6E8A-4147-A177-3AD203B41FA5}">
                      <a16:colId xmlns:a16="http://schemas.microsoft.com/office/drawing/2014/main" val="231698543"/>
                    </a:ext>
                  </a:extLst>
                </a:gridCol>
                <a:gridCol w="1338098">
                  <a:extLst>
                    <a:ext uri="{9D8B030D-6E8A-4147-A177-3AD203B41FA5}">
                      <a16:colId xmlns:a16="http://schemas.microsoft.com/office/drawing/2014/main" val="3995738685"/>
                    </a:ext>
                  </a:extLst>
                </a:gridCol>
                <a:gridCol w="1774956">
                  <a:extLst>
                    <a:ext uri="{9D8B030D-6E8A-4147-A177-3AD203B41FA5}">
                      <a16:colId xmlns:a16="http://schemas.microsoft.com/office/drawing/2014/main" val="4210793930"/>
                    </a:ext>
                  </a:extLst>
                </a:gridCol>
              </a:tblGrid>
              <a:tr h="1399993">
                <a:tc>
                  <a:txBody>
                    <a:bodyPr/>
                    <a:lstStyle/>
                    <a:p>
                      <a:pPr algn="ctr" fontAlgn="b"/>
                      <a:r>
                        <a:rPr lang="en-US" sz="2300" u="none" strike="noStrike" dirty="0">
                          <a:effectLst/>
                          <a:latin typeface="Arial" panose="020B0604020202020204" pitchFamily="34" charset="0"/>
                          <a:cs typeface="Arial" panose="020B0604020202020204" pitchFamily="34" charset="0"/>
                        </a:rPr>
                        <a:t>Irrigation</a:t>
                      </a:r>
                      <a:endParaRPr lang="en-US" sz="23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2300" u="none" strike="noStrike" dirty="0">
                          <a:effectLst/>
                          <a:latin typeface="Arial" panose="020B0604020202020204" pitchFamily="34" charset="0"/>
                          <a:cs typeface="Arial" panose="020B0604020202020204" pitchFamily="34" charset="0"/>
                        </a:rPr>
                        <a:t>Total fresh yield (kg/ha)</a:t>
                      </a:r>
                      <a:endParaRPr lang="en-US" sz="23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2300" u="none" strike="noStrike" dirty="0" err="1">
                          <a:effectLst/>
                          <a:latin typeface="Arial" panose="020B0604020202020204" pitchFamily="34" charset="0"/>
                          <a:cs typeface="Arial" panose="020B0604020202020204" pitchFamily="34" charset="0"/>
                        </a:rPr>
                        <a:t>Biostimulants</a:t>
                      </a:r>
                      <a:endParaRPr lang="en-US" sz="23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2300" u="none" strike="noStrike" dirty="0">
                          <a:effectLst/>
                          <a:latin typeface="Arial" panose="020B0604020202020204" pitchFamily="34" charset="0"/>
                          <a:cs typeface="Arial" panose="020B0604020202020204" pitchFamily="34" charset="0"/>
                        </a:rPr>
                        <a:t>Total fresh yield (kg/ha)</a:t>
                      </a:r>
                      <a:endParaRPr lang="en-US" sz="23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488027776"/>
                  </a:ext>
                </a:extLst>
              </a:tr>
              <a:tr h="370545">
                <a:tc>
                  <a:txBody>
                    <a:bodyPr/>
                    <a:lstStyle/>
                    <a:p>
                      <a:pPr algn="ctr" fontAlgn="b"/>
                      <a:r>
                        <a:rPr lang="el-GR" sz="2300" u="none" strike="noStrike">
                          <a:effectLst/>
                          <a:latin typeface="Arial" panose="020B0604020202020204" pitchFamily="34" charset="0"/>
                          <a:cs typeface="Arial" panose="020B0604020202020204" pitchFamily="34" charset="0"/>
                        </a:rPr>
                        <a:t>1</a:t>
                      </a:r>
                      <a:endParaRPr lang="el-GR" sz="2300" b="0" i="0" u="none" strike="noStrike">
                        <a:solidFill>
                          <a:srgbClr val="000000"/>
                        </a:solidFill>
                        <a:effectLst/>
                        <a:latin typeface="Arial" panose="020B0604020202020204" pitchFamily="34" charset="0"/>
                        <a:cs typeface="Arial" panose="020B060402020202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l-GR" sz="2300" u="none" strike="noStrike" dirty="0">
                          <a:effectLst/>
                          <a:latin typeface="Arial" panose="020B0604020202020204" pitchFamily="34" charset="0"/>
                          <a:cs typeface="Arial" panose="020B0604020202020204" pitchFamily="34" charset="0"/>
                        </a:rPr>
                        <a:t>338</a:t>
                      </a:r>
                      <a:endParaRPr lang="el-GR" sz="23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l-GR" sz="2300" u="none" strike="noStrike">
                          <a:effectLst/>
                          <a:latin typeface="Arial" panose="020B0604020202020204" pitchFamily="34" charset="0"/>
                          <a:cs typeface="Arial" panose="020B0604020202020204" pitchFamily="34" charset="0"/>
                        </a:rPr>
                        <a:t>1</a:t>
                      </a:r>
                      <a:endParaRPr lang="el-GR" sz="2300" b="0" i="0" u="none" strike="noStrike">
                        <a:solidFill>
                          <a:srgbClr val="000000"/>
                        </a:solidFill>
                        <a:effectLst/>
                        <a:latin typeface="Arial" panose="020B0604020202020204" pitchFamily="34" charset="0"/>
                        <a:cs typeface="Arial" panose="020B060402020202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l-GR" sz="2300" u="none" strike="noStrike">
                          <a:effectLst/>
                          <a:latin typeface="Arial" panose="020B0604020202020204" pitchFamily="34" charset="0"/>
                          <a:cs typeface="Arial" panose="020B0604020202020204" pitchFamily="34" charset="0"/>
                        </a:rPr>
                        <a:t>443</a:t>
                      </a:r>
                      <a:endParaRPr lang="el-GR" sz="2300" b="0" i="0" u="none" strike="noStrike">
                        <a:solidFill>
                          <a:srgbClr val="000000"/>
                        </a:solidFill>
                        <a:effectLst/>
                        <a:latin typeface="Arial" panose="020B0604020202020204" pitchFamily="34" charset="0"/>
                        <a:cs typeface="Arial" panose="020B060402020202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634254695"/>
                  </a:ext>
                </a:extLst>
              </a:tr>
              <a:tr h="370545">
                <a:tc>
                  <a:txBody>
                    <a:bodyPr/>
                    <a:lstStyle/>
                    <a:p>
                      <a:pPr algn="ctr" fontAlgn="b"/>
                      <a:r>
                        <a:rPr lang="el-GR" sz="2300" u="none" strike="noStrike" dirty="0">
                          <a:effectLst/>
                          <a:latin typeface="Arial" panose="020B0604020202020204" pitchFamily="34" charset="0"/>
                          <a:cs typeface="Arial" panose="020B0604020202020204" pitchFamily="34" charset="0"/>
                        </a:rPr>
                        <a:t>2</a:t>
                      </a:r>
                      <a:endParaRPr lang="el-GR" sz="23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l-GR" sz="2300" u="none" strike="noStrike" dirty="0">
                          <a:effectLst/>
                          <a:latin typeface="Arial" panose="020B0604020202020204" pitchFamily="34" charset="0"/>
                          <a:cs typeface="Arial" panose="020B0604020202020204" pitchFamily="34" charset="0"/>
                        </a:rPr>
                        <a:t>832</a:t>
                      </a:r>
                      <a:endParaRPr lang="el-GR" sz="23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l-GR" sz="2300" u="none" strike="noStrike" dirty="0">
                          <a:effectLst/>
                          <a:latin typeface="Arial" panose="020B0604020202020204" pitchFamily="34" charset="0"/>
                          <a:cs typeface="Arial" panose="020B0604020202020204" pitchFamily="34" charset="0"/>
                        </a:rPr>
                        <a:t>2</a:t>
                      </a:r>
                      <a:endParaRPr lang="el-GR" sz="23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l-GR" sz="2300" u="none" strike="noStrike" dirty="0">
                          <a:effectLst/>
                          <a:latin typeface="Arial" panose="020B0604020202020204" pitchFamily="34" charset="0"/>
                          <a:cs typeface="Arial" panose="020B0604020202020204" pitchFamily="34" charset="0"/>
                        </a:rPr>
                        <a:t>861</a:t>
                      </a:r>
                      <a:endParaRPr lang="el-GR" sz="23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21793221"/>
                  </a:ext>
                </a:extLst>
              </a:tr>
              <a:tr h="370545">
                <a:tc>
                  <a:txBody>
                    <a:bodyPr/>
                    <a:lstStyle/>
                    <a:p>
                      <a:pPr algn="ctr" fontAlgn="b"/>
                      <a:r>
                        <a:rPr lang="el-GR" sz="2300" u="none" strike="noStrike">
                          <a:effectLst/>
                          <a:latin typeface="Arial" panose="020B0604020202020204" pitchFamily="34" charset="0"/>
                          <a:cs typeface="Arial" panose="020B0604020202020204" pitchFamily="34" charset="0"/>
                        </a:rPr>
                        <a:t>3</a:t>
                      </a:r>
                      <a:endParaRPr lang="el-GR" sz="2300" b="0" i="0" u="none" strike="noStrike">
                        <a:solidFill>
                          <a:srgbClr val="000000"/>
                        </a:solidFill>
                        <a:effectLst/>
                        <a:latin typeface="Arial" panose="020B0604020202020204" pitchFamily="34" charset="0"/>
                        <a:cs typeface="Arial" panose="020B060402020202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l-GR" sz="2300" u="none" strike="noStrike">
                          <a:effectLst/>
                          <a:latin typeface="Arial" panose="020B0604020202020204" pitchFamily="34" charset="0"/>
                          <a:cs typeface="Arial" panose="020B0604020202020204" pitchFamily="34" charset="0"/>
                        </a:rPr>
                        <a:t>1220</a:t>
                      </a:r>
                      <a:endParaRPr lang="el-GR" sz="2300" b="0" i="0" u="none" strike="noStrike">
                        <a:solidFill>
                          <a:srgbClr val="000000"/>
                        </a:solidFill>
                        <a:effectLst/>
                        <a:latin typeface="Arial" panose="020B0604020202020204" pitchFamily="34" charset="0"/>
                        <a:cs typeface="Arial" panose="020B060402020202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l-GR" sz="2300" u="none" strike="noStrike" dirty="0">
                          <a:effectLst/>
                          <a:latin typeface="Arial" panose="020B0604020202020204" pitchFamily="34" charset="0"/>
                          <a:cs typeface="Arial" panose="020B0604020202020204" pitchFamily="34" charset="0"/>
                        </a:rPr>
                        <a:t>3</a:t>
                      </a:r>
                      <a:endParaRPr lang="el-GR" sz="23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l-GR" sz="2300" u="none" strike="noStrike" dirty="0">
                          <a:effectLst/>
                          <a:latin typeface="Arial" panose="020B0604020202020204" pitchFamily="34" charset="0"/>
                          <a:cs typeface="Arial" panose="020B0604020202020204" pitchFamily="34" charset="0"/>
                        </a:rPr>
                        <a:t>877</a:t>
                      </a:r>
                      <a:endParaRPr lang="el-GR" sz="23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923755472"/>
                  </a:ext>
                </a:extLst>
              </a:tr>
              <a:tr h="370545">
                <a:tc>
                  <a:txBody>
                    <a:bodyPr/>
                    <a:lstStyle/>
                    <a:p>
                      <a:pPr algn="ctr" fontAlgn="b"/>
                      <a:endParaRPr lang="el-GR" sz="2300" b="0" i="0" u="none" strike="noStrike">
                        <a:solidFill>
                          <a:srgbClr val="000000"/>
                        </a:solidFill>
                        <a:effectLst/>
                        <a:latin typeface="Arial" panose="020B0604020202020204" pitchFamily="34" charset="0"/>
                        <a:cs typeface="Arial" panose="020B060402020202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el-GR" sz="2300" b="0" i="0" u="none" strike="noStrike">
                        <a:solidFill>
                          <a:srgbClr val="000000"/>
                        </a:solidFill>
                        <a:effectLst/>
                        <a:latin typeface="Arial" panose="020B0604020202020204" pitchFamily="34" charset="0"/>
                        <a:cs typeface="Arial" panose="020B060402020202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l-GR" sz="2300" u="none" strike="noStrike">
                          <a:effectLst/>
                          <a:latin typeface="Arial" panose="020B0604020202020204" pitchFamily="34" charset="0"/>
                          <a:cs typeface="Arial" panose="020B0604020202020204" pitchFamily="34" charset="0"/>
                        </a:rPr>
                        <a:t>4</a:t>
                      </a:r>
                      <a:endParaRPr lang="el-GR" sz="2300" b="0" i="0" u="none" strike="noStrike">
                        <a:solidFill>
                          <a:srgbClr val="000000"/>
                        </a:solidFill>
                        <a:effectLst/>
                        <a:latin typeface="Arial" panose="020B0604020202020204" pitchFamily="34" charset="0"/>
                        <a:cs typeface="Arial" panose="020B060402020202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l-GR" sz="2300" u="none" strike="noStrike" dirty="0">
                          <a:effectLst/>
                          <a:latin typeface="Arial" panose="020B0604020202020204" pitchFamily="34" charset="0"/>
                          <a:cs typeface="Arial" panose="020B0604020202020204" pitchFamily="34" charset="0"/>
                        </a:rPr>
                        <a:t>789</a:t>
                      </a:r>
                      <a:endParaRPr lang="el-GR" sz="23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648494095"/>
                  </a:ext>
                </a:extLst>
              </a:tr>
              <a:tr h="370545">
                <a:tc>
                  <a:txBody>
                    <a:bodyPr/>
                    <a:lstStyle/>
                    <a:p>
                      <a:pPr algn="ctr" fontAlgn="b"/>
                      <a:endParaRPr lang="el-GR" sz="2300" b="0" i="0" u="none" strike="noStrike">
                        <a:solidFill>
                          <a:srgbClr val="000000"/>
                        </a:solidFill>
                        <a:effectLst/>
                        <a:latin typeface="Arial" panose="020B0604020202020204" pitchFamily="34" charset="0"/>
                        <a:cs typeface="Arial" panose="020B060402020202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el-GR" sz="23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l-GR" sz="2300" u="none" strike="noStrike" dirty="0">
                          <a:effectLst/>
                          <a:latin typeface="Arial" panose="020B0604020202020204" pitchFamily="34" charset="0"/>
                          <a:cs typeface="Arial" panose="020B0604020202020204" pitchFamily="34" charset="0"/>
                        </a:rPr>
                        <a:t>5</a:t>
                      </a:r>
                      <a:endParaRPr lang="el-GR" sz="23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l-GR" sz="2300" u="none" strike="noStrike" dirty="0">
                          <a:effectLst/>
                          <a:latin typeface="Arial" panose="020B0604020202020204" pitchFamily="34" charset="0"/>
                          <a:cs typeface="Arial" panose="020B0604020202020204" pitchFamily="34" charset="0"/>
                        </a:rPr>
                        <a:t>1013</a:t>
                      </a:r>
                      <a:endParaRPr lang="el-GR" sz="23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589959392"/>
                  </a:ext>
                </a:extLst>
              </a:tr>
            </a:tbl>
          </a:graphicData>
        </a:graphic>
      </p:graphicFrame>
      <p:sp>
        <p:nvSpPr>
          <p:cNvPr id="22" name="TextBox 21">
            <a:extLst>
              <a:ext uri="{FF2B5EF4-FFF2-40B4-BE49-F238E27FC236}">
                <a16:creationId xmlns:a16="http://schemas.microsoft.com/office/drawing/2014/main" id="{A87B2E3B-0C61-2E4E-8AD2-292FB69F6A2B}"/>
              </a:ext>
            </a:extLst>
          </p:cNvPr>
          <p:cNvSpPr txBox="1"/>
          <p:nvPr/>
        </p:nvSpPr>
        <p:spPr>
          <a:xfrm>
            <a:off x="5507187" y="9751630"/>
            <a:ext cx="4776309" cy="400110"/>
          </a:xfrm>
          <a:prstGeom prst="rect">
            <a:avLst/>
          </a:prstGeom>
          <a:solidFill>
            <a:schemeClr val="bg1"/>
          </a:solidFill>
        </p:spPr>
        <p:txBody>
          <a:bodyPr wrap="square">
            <a:spAutoFit/>
          </a:bodyPr>
          <a:lstStyle/>
          <a:p>
            <a:pPr algn="l"/>
            <a:r>
              <a:rPr lang="en-US" sz="2000" b="1" dirty="0"/>
              <a:t>Table 2. </a:t>
            </a:r>
            <a:r>
              <a:rPr lang="en-US" sz="2000" b="0" i="0" dirty="0">
                <a:effectLst/>
              </a:rPr>
              <a:t>Water supply</a:t>
            </a:r>
            <a:r>
              <a:rPr lang="el-GR" sz="2000" b="0" i="0" dirty="0">
                <a:effectLst/>
              </a:rPr>
              <a:t>.</a:t>
            </a:r>
            <a:r>
              <a:rPr lang="en-US" sz="2000" b="0" i="0" dirty="0">
                <a:effectLst/>
              </a:rPr>
              <a:t> </a:t>
            </a:r>
            <a:endParaRPr lang="en-US" sz="2000" b="1" i="0" u="none" strike="noStrike" dirty="0">
              <a:effectLst/>
            </a:endParaRPr>
          </a:p>
        </p:txBody>
      </p:sp>
      <p:graphicFrame>
        <p:nvGraphicFramePr>
          <p:cNvPr id="23" name="Πίνακας 22">
            <a:extLst>
              <a:ext uri="{FF2B5EF4-FFF2-40B4-BE49-F238E27FC236}">
                <a16:creationId xmlns:a16="http://schemas.microsoft.com/office/drawing/2014/main" id="{5107BBAB-609E-01DC-7743-8E7864A58158}"/>
              </a:ext>
            </a:extLst>
          </p:cNvPr>
          <p:cNvGraphicFramePr>
            <a:graphicFrameLocks noGrp="1"/>
          </p:cNvGraphicFramePr>
          <p:nvPr>
            <p:extLst>
              <p:ext uri="{D42A27DB-BD31-4B8C-83A1-F6EECF244321}">
                <p14:modId xmlns:p14="http://schemas.microsoft.com/office/powerpoint/2010/main" val="2522402284"/>
              </p:ext>
            </p:extLst>
          </p:nvPr>
        </p:nvGraphicFramePr>
        <p:xfrm>
          <a:off x="5543528" y="10265404"/>
          <a:ext cx="5505109" cy="1876575"/>
        </p:xfrm>
        <a:graphic>
          <a:graphicData uri="http://schemas.openxmlformats.org/drawingml/2006/table">
            <a:tbl>
              <a:tblPr>
                <a:tableStyleId>{0505E3EF-67EA-436B-97B2-0124C06EBD24}</a:tableStyleId>
              </a:tblPr>
              <a:tblGrid>
                <a:gridCol w="1529198">
                  <a:extLst>
                    <a:ext uri="{9D8B030D-6E8A-4147-A177-3AD203B41FA5}">
                      <a16:colId xmlns:a16="http://schemas.microsoft.com/office/drawing/2014/main" val="69474096"/>
                    </a:ext>
                  </a:extLst>
                </a:gridCol>
                <a:gridCol w="1187286">
                  <a:extLst>
                    <a:ext uri="{9D8B030D-6E8A-4147-A177-3AD203B41FA5}">
                      <a16:colId xmlns:a16="http://schemas.microsoft.com/office/drawing/2014/main" val="652193327"/>
                    </a:ext>
                  </a:extLst>
                </a:gridCol>
                <a:gridCol w="1259427">
                  <a:extLst>
                    <a:ext uri="{9D8B030D-6E8A-4147-A177-3AD203B41FA5}">
                      <a16:colId xmlns:a16="http://schemas.microsoft.com/office/drawing/2014/main" val="3947377030"/>
                    </a:ext>
                  </a:extLst>
                </a:gridCol>
                <a:gridCol w="1529198">
                  <a:extLst>
                    <a:ext uri="{9D8B030D-6E8A-4147-A177-3AD203B41FA5}">
                      <a16:colId xmlns:a16="http://schemas.microsoft.com/office/drawing/2014/main" val="283414742"/>
                    </a:ext>
                  </a:extLst>
                </a:gridCol>
              </a:tblGrid>
              <a:tr h="745818">
                <a:tc>
                  <a:txBody>
                    <a:bodyPr/>
                    <a:lstStyle/>
                    <a:p>
                      <a:pPr algn="ctr" fontAlgn="b"/>
                      <a:endParaRPr lang="en-US" sz="2300" b="0" i="0" u="none" strike="noStrike" dirty="0">
                        <a:solidFill>
                          <a:schemeClr val="tx1"/>
                        </a:solidFill>
                        <a:effectLst/>
                        <a:latin typeface="Arial" panose="020B0604020202020204" pitchFamily="34" charset="0"/>
                        <a:cs typeface="Arial" panose="020B060402020202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2300" u="none" strike="noStrike" dirty="0">
                          <a:solidFill>
                            <a:schemeClr val="tx1"/>
                          </a:solidFill>
                          <a:effectLst/>
                          <a:latin typeface="Arial" panose="020B0604020202020204" pitchFamily="34" charset="0"/>
                          <a:cs typeface="Arial" panose="020B0604020202020204" pitchFamily="34" charset="0"/>
                        </a:rPr>
                        <a:t>Total (mm)</a:t>
                      </a:r>
                      <a:endParaRPr lang="en-US" sz="2300" b="0" i="0" u="none" strike="noStrike" dirty="0">
                        <a:solidFill>
                          <a:schemeClr val="tx1"/>
                        </a:solidFill>
                        <a:effectLst/>
                        <a:latin typeface="Arial" panose="020B0604020202020204" pitchFamily="34" charset="0"/>
                        <a:cs typeface="Arial" panose="020B0604020202020204" pitchFamily="34" charset="0"/>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l-GR" sz="2300" u="none" strike="noStrike" dirty="0">
                          <a:solidFill>
                            <a:schemeClr val="tx1"/>
                          </a:solidFill>
                          <a:effectLst/>
                          <a:latin typeface="Arial" panose="020B0604020202020204" pitchFamily="34" charset="0"/>
                          <a:cs typeface="Arial" panose="020B0604020202020204" pitchFamily="34" charset="0"/>
                        </a:rPr>
                        <a:t>%</a:t>
                      </a:r>
                      <a:r>
                        <a:rPr lang="en-US" sz="2300" u="none" strike="noStrike" dirty="0">
                          <a:solidFill>
                            <a:schemeClr val="tx1"/>
                          </a:solidFill>
                          <a:effectLst/>
                          <a:latin typeface="Arial" panose="020B0604020202020204" pitchFamily="34" charset="0"/>
                          <a:cs typeface="Arial" panose="020B0604020202020204" pitchFamily="34" charset="0"/>
                        </a:rPr>
                        <a:t> mm</a:t>
                      </a:r>
                      <a:endParaRPr lang="el-GR" sz="2300" b="0" i="0" u="none" strike="noStrike" dirty="0">
                        <a:solidFill>
                          <a:schemeClr val="tx1"/>
                        </a:solidFill>
                        <a:effectLst/>
                        <a:latin typeface="Arial" panose="020B0604020202020204" pitchFamily="34" charset="0"/>
                        <a:cs typeface="Arial" panose="020B0604020202020204" pitchFamily="34" charset="0"/>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2880086" rtl="0" eaLnBrk="1" fontAlgn="b" latinLnBrk="0" hangingPunct="1">
                        <a:lnSpc>
                          <a:spcPct val="100000"/>
                        </a:lnSpc>
                        <a:spcBef>
                          <a:spcPts val="0"/>
                        </a:spcBef>
                        <a:spcAft>
                          <a:spcPts val="0"/>
                        </a:spcAft>
                        <a:buClrTx/>
                        <a:buSzTx/>
                        <a:buFontTx/>
                        <a:buNone/>
                        <a:tabLst/>
                        <a:defRPr/>
                      </a:pPr>
                      <a:r>
                        <a:rPr lang="en-US" sz="2300" u="none" strike="noStrike" dirty="0">
                          <a:solidFill>
                            <a:schemeClr val="tx1"/>
                          </a:solidFill>
                          <a:effectLst/>
                          <a:latin typeface="Arial" panose="020B0604020202020204" pitchFamily="34" charset="0"/>
                          <a:cs typeface="Arial" panose="020B0604020202020204" pitchFamily="34" charset="0"/>
                        </a:rPr>
                        <a:t>% reduction</a:t>
                      </a:r>
                      <a:endParaRPr lang="el-GR" sz="2300" b="0" i="0" u="none" strike="noStrike" dirty="0">
                        <a:solidFill>
                          <a:schemeClr val="tx1"/>
                        </a:solidFill>
                        <a:effectLst/>
                        <a:latin typeface="Arial" panose="020B0604020202020204" pitchFamily="34" charset="0"/>
                        <a:cs typeface="Arial" panose="020B0604020202020204" pitchFamily="34" charset="0"/>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542017466"/>
                  </a:ext>
                </a:extLst>
              </a:tr>
              <a:tr h="376919">
                <a:tc>
                  <a:txBody>
                    <a:bodyPr/>
                    <a:lstStyle/>
                    <a:p>
                      <a:pPr algn="ctr" fontAlgn="b"/>
                      <a:r>
                        <a:rPr lang="en-US" sz="2300" u="none" strike="noStrike" dirty="0">
                          <a:solidFill>
                            <a:schemeClr val="tx1"/>
                          </a:solidFill>
                          <a:effectLst/>
                          <a:latin typeface="Arial" panose="020B0604020202020204" pitchFamily="34" charset="0"/>
                          <a:cs typeface="Arial" panose="020B0604020202020204" pitchFamily="34" charset="0"/>
                        </a:rPr>
                        <a:t>I</a:t>
                      </a:r>
                      <a:r>
                        <a:rPr lang="el-GR" sz="2300" u="none" strike="noStrike" dirty="0">
                          <a:solidFill>
                            <a:schemeClr val="tx1"/>
                          </a:solidFill>
                          <a:effectLst/>
                          <a:latin typeface="Arial" panose="020B0604020202020204" pitchFamily="34" charset="0"/>
                          <a:cs typeface="Arial" panose="020B0604020202020204" pitchFamily="34" charset="0"/>
                        </a:rPr>
                        <a:t>1</a:t>
                      </a:r>
                      <a:endParaRPr lang="el-GR" sz="2300" b="0" i="0" u="none" strike="noStrike" dirty="0">
                        <a:solidFill>
                          <a:schemeClr val="tx1"/>
                        </a:solidFill>
                        <a:effectLst/>
                        <a:latin typeface="Arial" panose="020B0604020202020204" pitchFamily="34" charset="0"/>
                        <a:cs typeface="Arial" panose="020B060402020202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2300" b="0" i="0" u="none" strike="noStrike">
                          <a:solidFill>
                            <a:schemeClr val="tx1"/>
                          </a:solidFill>
                          <a:effectLst/>
                          <a:latin typeface="Arial" panose="020B0604020202020204" pitchFamily="34" charset="0"/>
                          <a:cs typeface="Arial" panose="020B0604020202020204" pitchFamily="34" charset="0"/>
                        </a:rPr>
                        <a:t>241</a:t>
                      </a:r>
                      <a:endParaRPr lang="en-US" sz="2300" b="0" i="0" u="none" strike="noStrike" dirty="0">
                        <a:solidFill>
                          <a:schemeClr val="tx1"/>
                        </a:solidFill>
                        <a:effectLst/>
                        <a:latin typeface="Arial" panose="020B0604020202020204" pitchFamily="34" charset="0"/>
                        <a:cs typeface="Arial" panose="020B060402020202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2300" b="0" i="0" u="none" strike="noStrike" dirty="0">
                          <a:solidFill>
                            <a:schemeClr val="tx1"/>
                          </a:solidFill>
                          <a:effectLst/>
                          <a:latin typeface="Arial" panose="020B0604020202020204" pitchFamily="34" charset="0"/>
                          <a:cs typeface="Arial" panose="020B0604020202020204" pitchFamily="34" charset="0"/>
                        </a:rPr>
                        <a:t>69</a:t>
                      </a:r>
                      <a:endParaRPr lang="el-GR" sz="2300" b="0" i="0" u="none" strike="noStrike" dirty="0">
                        <a:solidFill>
                          <a:schemeClr val="tx1"/>
                        </a:solidFill>
                        <a:effectLst/>
                        <a:latin typeface="Arial" panose="020B0604020202020204" pitchFamily="34" charset="0"/>
                        <a:cs typeface="Arial" panose="020B060402020202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2300" b="0" i="0" u="none" strike="noStrike" dirty="0">
                          <a:solidFill>
                            <a:schemeClr val="tx1"/>
                          </a:solidFill>
                          <a:effectLst/>
                          <a:latin typeface="Arial" panose="020B0604020202020204" pitchFamily="34" charset="0"/>
                          <a:cs typeface="Arial" panose="020B0604020202020204" pitchFamily="34" charset="0"/>
                        </a:rPr>
                        <a:t>31</a:t>
                      </a:r>
                      <a:endParaRPr lang="el-GR" sz="2300" b="0" i="0" u="none" strike="noStrike" dirty="0">
                        <a:solidFill>
                          <a:schemeClr val="tx1"/>
                        </a:solidFill>
                        <a:effectLst/>
                        <a:latin typeface="Arial" panose="020B0604020202020204" pitchFamily="34" charset="0"/>
                        <a:cs typeface="Arial" panose="020B060402020202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920021930"/>
                  </a:ext>
                </a:extLst>
              </a:tr>
              <a:tr h="376919">
                <a:tc>
                  <a:txBody>
                    <a:bodyPr/>
                    <a:lstStyle/>
                    <a:p>
                      <a:pPr algn="ctr" fontAlgn="b"/>
                      <a:r>
                        <a:rPr lang="en-US" sz="2300" u="none" strike="noStrike" dirty="0">
                          <a:solidFill>
                            <a:schemeClr val="tx1"/>
                          </a:solidFill>
                          <a:effectLst/>
                          <a:latin typeface="Arial" panose="020B0604020202020204" pitchFamily="34" charset="0"/>
                          <a:cs typeface="Arial" panose="020B0604020202020204" pitchFamily="34" charset="0"/>
                        </a:rPr>
                        <a:t>I</a:t>
                      </a:r>
                      <a:r>
                        <a:rPr lang="el-GR" sz="2300" u="none" strike="noStrike" dirty="0">
                          <a:solidFill>
                            <a:schemeClr val="tx1"/>
                          </a:solidFill>
                          <a:effectLst/>
                          <a:latin typeface="Arial" panose="020B0604020202020204" pitchFamily="34" charset="0"/>
                          <a:cs typeface="Arial" panose="020B0604020202020204" pitchFamily="34" charset="0"/>
                        </a:rPr>
                        <a:t>2</a:t>
                      </a:r>
                      <a:endParaRPr lang="el-GR" sz="2300" b="0" i="0" u="none" strike="noStrike" dirty="0">
                        <a:solidFill>
                          <a:schemeClr val="tx1"/>
                        </a:solidFill>
                        <a:effectLst/>
                        <a:latin typeface="Arial" panose="020B0604020202020204" pitchFamily="34" charset="0"/>
                        <a:cs typeface="Arial" panose="020B060402020202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2300" b="0" i="0" u="none" strike="noStrike" dirty="0">
                          <a:solidFill>
                            <a:schemeClr val="tx1"/>
                          </a:solidFill>
                          <a:effectLst/>
                          <a:latin typeface="Arial" panose="020B0604020202020204" pitchFamily="34" charset="0"/>
                          <a:cs typeface="Arial" panose="020B0604020202020204" pitchFamily="34" charset="0"/>
                        </a:rPr>
                        <a:t>296</a:t>
                      </a:r>
                      <a:endParaRPr lang="el-GR" sz="2300" b="0" i="0" u="none" strike="noStrike" dirty="0">
                        <a:solidFill>
                          <a:schemeClr val="tx1"/>
                        </a:solidFill>
                        <a:effectLst/>
                        <a:latin typeface="Arial" panose="020B0604020202020204" pitchFamily="34" charset="0"/>
                        <a:cs typeface="Arial" panose="020B060402020202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2300" b="0" i="0" u="none" strike="noStrike" dirty="0">
                          <a:solidFill>
                            <a:schemeClr val="tx1"/>
                          </a:solidFill>
                          <a:effectLst/>
                          <a:latin typeface="Arial" panose="020B0604020202020204" pitchFamily="34" charset="0"/>
                          <a:cs typeface="Arial" panose="020B0604020202020204" pitchFamily="34" charset="0"/>
                        </a:rPr>
                        <a:t>84</a:t>
                      </a:r>
                      <a:endParaRPr lang="el-GR" sz="2300" b="0" i="0" u="none" strike="noStrike" dirty="0">
                        <a:solidFill>
                          <a:schemeClr val="tx1"/>
                        </a:solidFill>
                        <a:effectLst/>
                        <a:latin typeface="Arial" panose="020B0604020202020204" pitchFamily="34" charset="0"/>
                        <a:cs typeface="Arial" panose="020B060402020202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2300" b="0" i="0" u="none" strike="noStrike" dirty="0">
                          <a:solidFill>
                            <a:schemeClr val="tx1"/>
                          </a:solidFill>
                          <a:effectLst/>
                          <a:latin typeface="Arial" panose="020B0604020202020204" pitchFamily="34" charset="0"/>
                          <a:cs typeface="Arial" panose="020B0604020202020204" pitchFamily="34" charset="0"/>
                        </a:rPr>
                        <a:t>16</a:t>
                      </a:r>
                      <a:endParaRPr lang="el-GR" sz="2300" b="0" i="0" u="none" strike="noStrike" dirty="0">
                        <a:solidFill>
                          <a:schemeClr val="tx1"/>
                        </a:solidFill>
                        <a:effectLst/>
                        <a:latin typeface="Arial" panose="020B0604020202020204" pitchFamily="34" charset="0"/>
                        <a:cs typeface="Arial" panose="020B060402020202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175800256"/>
                  </a:ext>
                </a:extLst>
              </a:tr>
              <a:tr h="376919">
                <a:tc>
                  <a:txBody>
                    <a:bodyPr/>
                    <a:lstStyle/>
                    <a:p>
                      <a:pPr algn="ctr" fontAlgn="b"/>
                      <a:r>
                        <a:rPr lang="en-US" sz="2300" u="none" strike="noStrike" dirty="0">
                          <a:solidFill>
                            <a:schemeClr val="tx1"/>
                          </a:solidFill>
                          <a:effectLst/>
                          <a:latin typeface="Arial" panose="020B0604020202020204" pitchFamily="34" charset="0"/>
                          <a:cs typeface="Arial" panose="020B0604020202020204" pitchFamily="34" charset="0"/>
                        </a:rPr>
                        <a:t>I</a:t>
                      </a:r>
                      <a:r>
                        <a:rPr lang="el-GR" sz="2300" u="none" strike="noStrike" dirty="0">
                          <a:solidFill>
                            <a:schemeClr val="tx1"/>
                          </a:solidFill>
                          <a:effectLst/>
                          <a:latin typeface="Arial" panose="020B0604020202020204" pitchFamily="34" charset="0"/>
                          <a:cs typeface="Arial" panose="020B0604020202020204" pitchFamily="34" charset="0"/>
                        </a:rPr>
                        <a:t>3</a:t>
                      </a:r>
                      <a:endParaRPr lang="el-GR" sz="2300" b="0" i="0" u="none" strike="noStrike" dirty="0">
                        <a:solidFill>
                          <a:schemeClr val="tx1"/>
                        </a:solidFill>
                        <a:effectLst/>
                        <a:latin typeface="Arial" panose="020B0604020202020204" pitchFamily="34" charset="0"/>
                        <a:cs typeface="Arial" panose="020B060402020202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2300" b="0" i="0" u="none" strike="noStrike" dirty="0">
                          <a:solidFill>
                            <a:schemeClr val="tx1"/>
                          </a:solidFill>
                          <a:effectLst/>
                          <a:latin typeface="Arial" panose="020B0604020202020204" pitchFamily="34" charset="0"/>
                          <a:cs typeface="Arial" panose="020B0604020202020204" pitchFamily="34" charset="0"/>
                        </a:rPr>
                        <a:t>351</a:t>
                      </a:r>
                      <a:endParaRPr lang="el-GR" sz="2300" b="0" i="0" u="none" strike="noStrike" dirty="0">
                        <a:solidFill>
                          <a:schemeClr val="tx1"/>
                        </a:solidFill>
                        <a:effectLst/>
                        <a:latin typeface="Arial" panose="020B0604020202020204" pitchFamily="34" charset="0"/>
                        <a:cs typeface="Arial" panose="020B060402020202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l-GR" sz="2300" u="none" strike="noStrike" dirty="0">
                          <a:solidFill>
                            <a:schemeClr val="tx1"/>
                          </a:solidFill>
                          <a:effectLst/>
                          <a:latin typeface="Arial" panose="020B0604020202020204" pitchFamily="34" charset="0"/>
                          <a:cs typeface="Arial" panose="020B0604020202020204" pitchFamily="34" charset="0"/>
                        </a:rPr>
                        <a:t>100</a:t>
                      </a:r>
                      <a:endParaRPr lang="el-GR" sz="2300" b="0" i="0" u="none" strike="noStrike" dirty="0">
                        <a:solidFill>
                          <a:schemeClr val="tx1"/>
                        </a:solidFill>
                        <a:effectLst/>
                        <a:latin typeface="Arial" panose="020B0604020202020204" pitchFamily="34" charset="0"/>
                        <a:cs typeface="Arial" panose="020B060402020202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el-GR" sz="2300" b="0" i="0" u="none" strike="noStrike" dirty="0">
                        <a:solidFill>
                          <a:schemeClr val="tx1"/>
                        </a:solidFill>
                        <a:effectLst/>
                        <a:latin typeface="Arial" panose="020B0604020202020204" pitchFamily="34" charset="0"/>
                        <a:cs typeface="Arial" panose="020B060402020202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949050754"/>
                  </a:ext>
                </a:extLst>
              </a:tr>
            </a:tbl>
          </a:graphicData>
        </a:graphic>
      </p:graphicFrame>
      <p:sp>
        <p:nvSpPr>
          <p:cNvPr id="24" name="TextBox 23">
            <a:extLst>
              <a:ext uri="{FF2B5EF4-FFF2-40B4-BE49-F238E27FC236}">
                <a16:creationId xmlns:a16="http://schemas.microsoft.com/office/drawing/2014/main" id="{A3102493-755D-8DD7-D36A-12B615CE105E}"/>
              </a:ext>
            </a:extLst>
          </p:cNvPr>
          <p:cNvSpPr txBox="1"/>
          <p:nvPr/>
        </p:nvSpPr>
        <p:spPr>
          <a:xfrm>
            <a:off x="5565389" y="12702318"/>
            <a:ext cx="4705825" cy="400110"/>
          </a:xfrm>
          <a:prstGeom prst="rect">
            <a:avLst/>
          </a:prstGeom>
          <a:solidFill>
            <a:schemeClr val="bg1"/>
          </a:solidFill>
        </p:spPr>
        <p:txBody>
          <a:bodyPr wrap="square">
            <a:spAutoFit/>
          </a:bodyPr>
          <a:lstStyle/>
          <a:p>
            <a:pPr algn="l"/>
            <a:r>
              <a:rPr lang="en-US" sz="2000" b="1" dirty="0"/>
              <a:t>Table 3. </a:t>
            </a:r>
            <a:r>
              <a:rPr lang="en-US" sz="2000" b="0" i="0" dirty="0">
                <a:effectLst/>
              </a:rPr>
              <a:t>Fresh yie</a:t>
            </a:r>
            <a:r>
              <a:rPr lang="en-US" sz="2000" dirty="0"/>
              <a:t>ld</a:t>
            </a:r>
            <a:r>
              <a:rPr lang="el-GR" sz="2000" dirty="0"/>
              <a:t>.</a:t>
            </a:r>
            <a:endParaRPr lang="en-US" sz="2000" b="1" i="0" u="none" strike="noStrike" dirty="0">
              <a:effectLst/>
            </a:endParaRPr>
          </a:p>
        </p:txBody>
      </p:sp>
      <p:graphicFrame>
        <p:nvGraphicFramePr>
          <p:cNvPr id="26" name="Πίνακας 25">
            <a:extLst>
              <a:ext uri="{FF2B5EF4-FFF2-40B4-BE49-F238E27FC236}">
                <a16:creationId xmlns:a16="http://schemas.microsoft.com/office/drawing/2014/main" id="{9E5D4F88-6DF8-88E5-B288-13AE6B45C56D}"/>
              </a:ext>
            </a:extLst>
          </p:cNvPr>
          <p:cNvGraphicFramePr>
            <a:graphicFrameLocks noGrp="1"/>
          </p:cNvGraphicFramePr>
          <p:nvPr>
            <p:extLst>
              <p:ext uri="{D42A27DB-BD31-4B8C-83A1-F6EECF244321}">
                <p14:modId xmlns:p14="http://schemas.microsoft.com/office/powerpoint/2010/main" val="4283889059"/>
              </p:ext>
            </p:extLst>
          </p:nvPr>
        </p:nvGraphicFramePr>
        <p:xfrm>
          <a:off x="5630288" y="13200232"/>
          <a:ext cx="5305068" cy="2020893"/>
        </p:xfrm>
        <a:graphic>
          <a:graphicData uri="http://schemas.openxmlformats.org/drawingml/2006/table">
            <a:tbl>
              <a:tblPr>
                <a:tableStyleId>{0505E3EF-67EA-436B-97B2-0124C06EBD24}</a:tableStyleId>
              </a:tblPr>
              <a:tblGrid>
                <a:gridCol w="1473630">
                  <a:extLst>
                    <a:ext uri="{9D8B030D-6E8A-4147-A177-3AD203B41FA5}">
                      <a16:colId xmlns:a16="http://schemas.microsoft.com/office/drawing/2014/main" val="69474096"/>
                    </a:ext>
                  </a:extLst>
                </a:gridCol>
                <a:gridCol w="1144144">
                  <a:extLst>
                    <a:ext uri="{9D8B030D-6E8A-4147-A177-3AD203B41FA5}">
                      <a16:colId xmlns:a16="http://schemas.microsoft.com/office/drawing/2014/main" val="652193327"/>
                    </a:ext>
                  </a:extLst>
                </a:gridCol>
                <a:gridCol w="1213664">
                  <a:extLst>
                    <a:ext uri="{9D8B030D-6E8A-4147-A177-3AD203B41FA5}">
                      <a16:colId xmlns:a16="http://schemas.microsoft.com/office/drawing/2014/main" val="3947377030"/>
                    </a:ext>
                  </a:extLst>
                </a:gridCol>
                <a:gridCol w="1473630">
                  <a:extLst>
                    <a:ext uri="{9D8B030D-6E8A-4147-A177-3AD203B41FA5}">
                      <a16:colId xmlns:a16="http://schemas.microsoft.com/office/drawing/2014/main" val="283414742"/>
                    </a:ext>
                  </a:extLst>
                </a:gridCol>
              </a:tblGrid>
              <a:tr h="803388">
                <a:tc>
                  <a:txBody>
                    <a:bodyPr/>
                    <a:lstStyle/>
                    <a:p>
                      <a:pPr algn="ctr" fontAlgn="b"/>
                      <a:endParaRPr lang="en-US" sz="2300" b="0" i="0" u="none" strike="noStrike" dirty="0">
                        <a:solidFill>
                          <a:schemeClr val="tx1"/>
                        </a:solidFill>
                        <a:effectLst/>
                        <a:latin typeface="Arial" panose="020B0604020202020204" pitchFamily="34" charset="0"/>
                        <a:cs typeface="Arial" panose="020B060402020202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2300" u="none" strike="noStrike" dirty="0">
                          <a:solidFill>
                            <a:schemeClr val="tx1"/>
                          </a:solidFill>
                          <a:effectLst/>
                          <a:latin typeface="Arial" panose="020B0604020202020204" pitchFamily="34" charset="0"/>
                          <a:cs typeface="Arial" panose="020B0604020202020204" pitchFamily="34" charset="0"/>
                        </a:rPr>
                        <a:t>FW</a:t>
                      </a:r>
                      <a:endParaRPr lang="en-US" sz="2300" b="0" i="0" u="none" strike="noStrike" dirty="0">
                        <a:solidFill>
                          <a:schemeClr val="tx1"/>
                        </a:solidFill>
                        <a:effectLst/>
                        <a:latin typeface="Arial" panose="020B0604020202020204" pitchFamily="34" charset="0"/>
                        <a:cs typeface="Arial" panose="020B0604020202020204" pitchFamily="34" charset="0"/>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l-GR" sz="2300" u="none" strike="noStrike" dirty="0">
                          <a:solidFill>
                            <a:schemeClr val="tx1"/>
                          </a:solidFill>
                          <a:effectLst/>
                          <a:latin typeface="Arial" panose="020B0604020202020204" pitchFamily="34" charset="0"/>
                          <a:cs typeface="Arial" panose="020B0604020202020204" pitchFamily="34" charset="0"/>
                        </a:rPr>
                        <a:t>%</a:t>
                      </a:r>
                      <a:r>
                        <a:rPr lang="en-US" sz="2300" u="none" strike="noStrike" dirty="0">
                          <a:solidFill>
                            <a:schemeClr val="tx1"/>
                          </a:solidFill>
                          <a:effectLst/>
                          <a:latin typeface="Arial" panose="020B0604020202020204" pitchFamily="34" charset="0"/>
                          <a:cs typeface="Arial" panose="020B0604020202020204" pitchFamily="34" charset="0"/>
                        </a:rPr>
                        <a:t> FW</a:t>
                      </a:r>
                      <a:endParaRPr lang="el-GR" sz="2300" b="0" i="0" u="none" strike="noStrike" dirty="0">
                        <a:solidFill>
                          <a:schemeClr val="tx1"/>
                        </a:solidFill>
                        <a:effectLst/>
                        <a:latin typeface="Arial" panose="020B0604020202020204" pitchFamily="34" charset="0"/>
                        <a:cs typeface="Arial" panose="020B0604020202020204" pitchFamily="34" charset="0"/>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2880086" rtl="0" eaLnBrk="1" fontAlgn="b" latinLnBrk="0" hangingPunct="1">
                        <a:lnSpc>
                          <a:spcPct val="100000"/>
                        </a:lnSpc>
                        <a:spcBef>
                          <a:spcPts val="0"/>
                        </a:spcBef>
                        <a:spcAft>
                          <a:spcPts val="0"/>
                        </a:spcAft>
                        <a:buClrTx/>
                        <a:buSzTx/>
                        <a:buFontTx/>
                        <a:buNone/>
                        <a:tabLst/>
                        <a:defRPr/>
                      </a:pPr>
                      <a:r>
                        <a:rPr lang="en-US" sz="2300" u="none" strike="noStrike" dirty="0">
                          <a:solidFill>
                            <a:schemeClr val="tx1"/>
                          </a:solidFill>
                          <a:effectLst/>
                          <a:latin typeface="Arial" panose="020B0604020202020204" pitchFamily="34" charset="0"/>
                          <a:cs typeface="Arial" panose="020B0604020202020204" pitchFamily="34" charset="0"/>
                        </a:rPr>
                        <a:t>% reduction</a:t>
                      </a:r>
                      <a:endParaRPr lang="el-GR" sz="2300" b="0" i="0" u="none" strike="noStrike" dirty="0">
                        <a:solidFill>
                          <a:schemeClr val="tx1"/>
                        </a:solidFill>
                        <a:effectLst/>
                        <a:latin typeface="Arial" panose="020B0604020202020204" pitchFamily="34" charset="0"/>
                        <a:cs typeface="Arial" panose="020B0604020202020204" pitchFamily="34" charset="0"/>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542017466"/>
                  </a:ext>
                </a:extLst>
              </a:tr>
              <a:tr h="405835">
                <a:tc>
                  <a:txBody>
                    <a:bodyPr/>
                    <a:lstStyle/>
                    <a:p>
                      <a:pPr algn="ctr" fontAlgn="b"/>
                      <a:r>
                        <a:rPr lang="en-US" sz="2300" u="none" strike="noStrike" dirty="0">
                          <a:solidFill>
                            <a:schemeClr val="tx1"/>
                          </a:solidFill>
                          <a:effectLst/>
                          <a:latin typeface="Arial" panose="020B0604020202020204" pitchFamily="34" charset="0"/>
                          <a:cs typeface="Arial" panose="020B0604020202020204" pitchFamily="34" charset="0"/>
                        </a:rPr>
                        <a:t>I</a:t>
                      </a:r>
                      <a:r>
                        <a:rPr lang="el-GR" sz="2300" u="none" strike="noStrike" dirty="0">
                          <a:solidFill>
                            <a:schemeClr val="tx1"/>
                          </a:solidFill>
                          <a:effectLst/>
                          <a:latin typeface="Arial" panose="020B0604020202020204" pitchFamily="34" charset="0"/>
                          <a:cs typeface="Arial" panose="020B0604020202020204" pitchFamily="34" charset="0"/>
                        </a:rPr>
                        <a:t>1</a:t>
                      </a:r>
                      <a:endParaRPr lang="el-GR" sz="2300" b="0" i="0" u="none" strike="noStrike" dirty="0">
                        <a:solidFill>
                          <a:schemeClr val="tx1"/>
                        </a:solidFill>
                        <a:effectLst/>
                        <a:latin typeface="Arial" panose="020B0604020202020204" pitchFamily="34" charset="0"/>
                        <a:cs typeface="Arial" panose="020B060402020202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l-GR" sz="2300" u="none" strike="noStrike" dirty="0">
                          <a:solidFill>
                            <a:schemeClr val="tx1"/>
                          </a:solidFill>
                          <a:effectLst/>
                          <a:latin typeface="Arial" panose="020B0604020202020204" pitchFamily="34" charset="0"/>
                          <a:cs typeface="Arial" panose="020B0604020202020204" pitchFamily="34" charset="0"/>
                        </a:rPr>
                        <a:t>338</a:t>
                      </a:r>
                      <a:endParaRPr lang="el-GR" sz="2300" b="0" i="0" u="none" strike="noStrike" dirty="0">
                        <a:solidFill>
                          <a:schemeClr val="tx1"/>
                        </a:solidFill>
                        <a:effectLst/>
                        <a:latin typeface="Arial" panose="020B0604020202020204" pitchFamily="34" charset="0"/>
                        <a:cs typeface="Arial" panose="020B060402020202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l-GR" sz="2300" u="none" strike="noStrike">
                          <a:solidFill>
                            <a:schemeClr val="tx1"/>
                          </a:solidFill>
                          <a:effectLst/>
                          <a:latin typeface="Arial" panose="020B0604020202020204" pitchFamily="34" charset="0"/>
                          <a:cs typeface="Arial" panose="020B0604020202020204" pitchFamily="34" charset="0"/>
                        </a:rPr>
                        <a:t>28</a:t>
                      </a:r>
                      <a:endParaRPr lang="el-GR" sz="2300" b="0" i="0" u="none" strike="noStrike">
                        <a:solidFill>
                          <a:schemeClr val="tx1"/>
                        </a:solidFill>
                        <a:effectLst/>
                        <a:latin typeface="Arial" panose="020B0604020202020204" pitchFamily="34" charset="0"/>
                        <a:cs typeface="Arial" panose="020B060402020202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l-GR" sz="2300" u="none" strike="noStrike" dirty="0">
                          <a:solidFill>
                            <a:schemeClr val="tx1"/>
                          </a:solidFill>
                          <a:effectLst/>
                          <a:latin typeface="Arial" panose="020B0604020202020204" pitchFamily="34" charset="0"/>
                          <a:cs typeface="Arial" panose="020B0604020202020204" pitchFamily="34" charset="0"/>
                        </a:rPr>
                        <a:t>72</a:t>
                      </a:r>
                      <a:endParaRPr lang="el-GR" sz="2300" b="0" i="0" u="none" strike="noStrike" dirty="0">
                        <a:solidFill>
                          <a:schemeClr val="tx1"/>
                        </a:solidFill>
                        <a:effectLst/>
                        <a:latin typeface="Arial" panose="020B0604020202020204" pitchFamily="34" charset="0"/>
                        <a:cs typeface="Arial" panose="020B060402020202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920021930"/>
                  </a:ext>
                </a:extLst>
              </a:tr>
              <a:tr h="405835">
                <a:tc>
                  <a:txBody>
                    <a:bodyPr/>
                    <a:lstStyle/>
                    <a:p>
                      <a:pPr algn="ctr" fontAlgn="b"/>
                      <a:r>
                        <a:rPr lang="en-US" sz="2300" u="none" strike="noStrike" dirty="0">
                          <a:solidFill>
                            <a:schemeClr val="tx1"/>
                          </a:solidFill>
                          <a:effectLst/>
                          <a:latin typeface="Arial" panose="020B0604020202020204" pitchFamily="34" charset="0"/>
                          <a:cs typeface="Arial" panose="020B0604020202020204" pitchFamily="34" charset="0"/>
                        </a:rPr>
                        <a:t>I</a:t>
                      </a:r>
                      <a:r>
                        <a:rPr lang="el-GR" sz="2300" u="none" strike="noStrike" dirty="0">
                          <a:solidFill>
                            <a:schemeClr val="tx1"/>
                          </a:solidFill>
                          <a:effectLst/>
                          <a:latin typeface="Arial" panose="020B0604020202020204" pitchFamily="34" charset="0"/>
                          <a:cs typeface="Arial" panose="020B0604020202020204" pitchFamily="34" charset="0"/>
                        </a:rPr>
                        <a:t>2</a:t>
                      </a:r>
                      <a:endParaRPr lang="el-GR" sz="2300" b="0" i="0" u="none" strike="noStrike" dirty="0">
                        <a:solidFill>
                          <a:schemeClr val="tx1"/>
                        </a:solidFill>
                        <a:effectLst/>
                        <a:latin typeface="Arial" panose="020B0604020202020204" pitchFamily="34" charset="0"/>
                        <a:cs typeface="Arial" panose="020B060402020202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l-GR" sz="2300" u="none" strike="noStrike">
                          <a:solidFill>
                            <a:schemeClr val="tx1"/>
                          </a:solidFill>
                          <a:effectLst/>
                          <a:latin typeface="Arial" panose="020B0604020202020204" pitchFamily="34" charset="0"/>
                          <a:cs typeface="Arial" panose="020B0604020202020204" pitchFamily="34" charset="0"/>
                        </a:rPr>
                        <a:t>832</a:t>
                      </a:r>
                      <a:endParaRPr lang="el-GR" sz="2300" b="0" i="0" u="none" strike="noStrike">
                        <a:solidFill>
                          <a:schemeClr val="tx1"/>
                        </a:solidFill>
                        <a:effectLst/>
                        <a:latin typeface="Arial" panose="020B0604020202020204" pitchFamily="34" charset="0"/>
                        <a:cs typeface="Arial" panose="020B060402020202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l-GR" sz="2300" u="none" strike="noStrike" dirty="0">
                          <a:solidFill>
                            <a:schemeClr val="tx1"/>
                          </a:solidFill>
                          <a:effectLst/>
                          <a:latin typeface="Arial" panose="020B0604020202020204" pitchFamily="34" charset="0"/>
                          <a:cs typeface="Arial" panose="020B0604020202020204" pitchFamily="34" charset="0"/>
                        </a:rPr>
                        <a:t>68</a:t>
                      </a:r>
                      <a:endParaRPr lang="el-GR" sz="2300" b="0" i="0" u="none" strike="noStrike" dirty="0">
                        <a:solidFill>
                          <a:schemeClr val="tx1"/>
                        </a:solidFill>
                        <a:effectLst/>
                        <a:latin typeface="Arial" panose="020B0604020202020204" pitchFamily="34" charset="0"/>
                        <a:cs typeface="Arial" panose="020B060402020202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l-GR" sz="2300" u="none" strike="noStrike" dirty="0">
                          <a:solidFill>
                            <a:schemeClr val="tx1"/>
                          </a:solidFill>
                          <a:effectLst/>
                          <a:latin typeface="Arial" panose="020B0604020202020204" pitchFamily="34" charset="0"/>
                          <a:cs typeface="Arial" panose="020B0604020202020204" pitchFamily="34" charset="0"/>
                        </a:rPr>
                        <a:t>32</a:t>
                      </a:r>
                      <a:endParaRPr lang="el-GR" sz="2300" b="0" i="0" u="none" strike="noStrike" dirty="0">
                        <a:solidFill>
                          <a:schemeClr val="tx1"/>
                        </a:solidFill>
                        <a:effectLst/>
                        <a:latin typeface="Arial" panose="020B0604020202020204" pitchFamily="34" charset="0"/>
                        <a:cs typeface="Arial" panose="020B060402020202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175800256"/>
                  </a:ext>
                </a:extLst>
              </a:tr>
              <a:tr h="405835">
                <a:tc>
                  <a:txBody>
                    <a:bodyPr/>
                    <a:lstStyle/>
                    <a:p>
                      <a:pPr algn="ctr" fontAlgn="b"/>
                      <a:r>
                        <a:rPr lang="en-US" sz="2300" u="none" strike="noStrike" dirty="0">
                          <a:solidFill>
                            <a:schemeClr val="tx1"/>
                          </a:solidFill>
                          <a:effectLst/>
                          <a:latin typeface="Arial" panose="020B0604020202020204" pitchFamily="34" charset="0"/>
                          <a:cs typeface="Arial" panose="020B0604020202020204" pitchFamily="34" charset="0"/>
                        </a:rPr>
                        <a:t>I</a:t>
                      </a:r>
                      <a:r>
                        <a:rPr lang="el-GR" sz="2300" u="none" strike="noStrike" dirty="0">
                          <a:solidFill>
                            <a:schemeClr val="tx1"/>
                          </a:solidFill>
                          <a:effectLst/>
                          <a:latin typeface="Arial" panose="020B0604020202020204" pitchFamily="34" charset="0"/>
                          <a:cs typeface="Arial" panose="020B0604020202020204" pitchFamily="34" charset="0"/>
                        </a:rPr>
                        <a:t>3</a:t>
                      </a:r>
                      <a:endParaRPr lang="el-GR" sz="2300" b="0" i="0" u="none" strike="noStrike" dirty="0">
                        <a:solidFill>
                          <a:schemeClr val="tx1"/>
                        </a:solidFill>
                        <a:effectLst/>
                        <a:latin typeface="Arial" panose="020B0604020202020204" pitchFamily="34" charset="0"/>
                        <a:cs typeface="Arial" panose="020B060402020202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l-GR" sz="2300" u="none" strike="noStrike" dirty="0">
                          <a:solidFill>
                            <a:schemeClr val="tx1"/>
                          </a:solidFill>
                          <a:effectLst/>
                          <a:latin typeface="Arial" panose="020B0604020202020204" pitchFamily="34" charset="0"/>
                          <a:cs typeface="Arial" panose="020B0604020202020204" pitchFamily="34" charset="0"/>
                        </a:rPr>
                        <a:t>1220</a:t>
                      </a:r>
                      <a:endParaRPr lang="el-GR" sz="2300" b="0" i="0" u="none" strike="noStrike" dirty="0">
                        <a:solidFill>
                          <a:schemeClr val="tx1"/>
                        </a:solidFill>
                        <a:effectLst/>
                        <a:latin typeface="Arial" panose="020B0604020202020204" pitchFamily="34" charset="0"/>
                        <a:cs typeface="Arial" panose="020B060402020202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l-GR" sz="2300" u="none" strike="noStrike" dirty="0">
                          <a:solidFill>
                            <a:schemeClr val="tx1"/>
                          </a:solidFill>
                          <a:effectLst/>
                          <a:latin typeface="Arial" panose="020B0604020202020204" pitchFamily="34" charset="0"/>
                          <a:cs typeface="Arial" panose="020B0604020202020204" pitchFamily="34" charset="0"/>
                        </a:rPr>
                        <a:t>100</a:t>
                      </a:r>
                      <a:endParaRPr lang="el-GR" sz="2300" b="0" i="0" u="none" strike="noStrike" dirty="0">
                        <a:solidFill>
                          <a:schemeClr val="tx1"/>
                        </a:solidFill>
                        <a:effectLst/>
                        <a:latin typeface="Arial" panose="020B0604020202020204" pitchFamily="34" charset="0"/>
                        <a:cs typeface="Arial" panose="020B060402020202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el-GR" sz="2300" b="0" i="0" u="none" strike="noStrike" dirty="0">
                        <a:solidFill>
                          <a:schemeClr val="tx1"/>
                        </a:solidFill>
                        <a:effectLst/>
                        <a:latin typeface="Arial" panose="020B0604020202020204" pitchFamily="34" charset="0"/>
                        <a:cs typeface="Arial" panose="020B060402020202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949050754"/>
                  </a:ext>
                </a:extLst>
              </a:tr>
            </a:tbl>
          </a:graphicData>
        </a:graphic>
      </p:graphicFrame>
      <p:graphicFrame>
        <p:nvGraphicFramePr>
          <p:cNvPr id="27" name="Γράφημα 26">
            <a:extLst>
              <a:ext uri="{FF2B5EF4-FFF2-40B4-BE49-F238E27FC236}">
                <a16:creationId xmlns:a16="http://schemas.microsoft.com/office/drawing/2014/main" id="{B910E07F-6370-C8D9-7DB0-3AFE5A87239E}"/>
              </a:ext>
            </a:extLst>
          </p:cNvPr>
          <p:cNvGraphicFramePr>
            <a:graphicFrameLocks/>
          </p:cNvGraphicFramePr>
          <p:nvPr>
            <p:extLst>
              <p:ext uri="{D42A27DB-BD31-4B8C-83A1-F6EECF244321}">
                <p14:modId xmlns:p14="http://schemas.microsoft.com/office/powerpoint/2010/main" val="2726813636"/>
              </p:ext>
            </p:extLst>
          </p:nvPr>
        </p:nvGraphicFramePr>
        <p:xfrm>
          <a:off x="11226562" y="21675727"/>
          <a:ext cx="5657889" cy="3669701"/>
        </p:xfrm>
        <a:graphic>
          <a:graphicData uri="http://schemas.openxmlformats.org/drawingml/2006/chart">
            <c:chart xmlns:c="http://schemas.openxmlformats.org/drawingml/2006/chart" xmlns:r="http://schemas.openxmlformats.org/officeDocument/2006/relationships" r:id="rId4"/>
          </a:graphicData>
        </a:graphic>
      </p:graphicFrame>
      <p:sp>
        <p:nvSpPr>
          <p:cNvPr id="28" name="TextBox 27">
            <a:extLst>
              <a:ext uri="{FF2B5EF4-FFF2-40B4-BE49-F238E27FC236}">
                <a16:creationId xmlns:a16="http://schemas.microsoft.com/office/drawing/2014/main" id="{2162ACC9-FF21-32AF-9635-1DE798820774}"/>
              </a:ext>
            </a:extLst>
          </p:cNvPr>
          <p:cNvSpPr txBox="1"/>
          <p:nvPr/>
        </p:nvSpPr>
        <p:spPr>
          <a:xfrm>
            <a:off x="17571107" y="8855596"/>
            <a:ext cx="3273784" cy="313291"/>
          </a:xfrm>
          <a:prstGeom prst="rect">
            <a:avLst/>
          </a:prstGeom>
          <a:noFill/>
        </p:spPr>
        <p:txBody>
          <a:bodyPr wrap="square" rtlCol="0">
            <a:spAutoFit/>
          </a:bodyPr>
          <a:lstStyle/>
          <a:p>
            <a:endParaRPr lang="el-GR" dirty="0"/>
          </a:p>
        </p:txBody>
      </p:sp>
      <p:sp>
        <p:nvSpPr>
          <p:cNvPr id="29" name="TextBox 28">
            <a:extLst>
              <a:ext uri="{FF2B5EF4-FFF2-40B4-BE49-F238E27FC236}">
                <a16:creationId xmlns:a16="http://schemas.microsoft.com/office/drawing/2014/main" id="{B3D142A7-2804-8002-44AC-9C9FEF76CBA2}"/>
              </a:ext>
            </a:extLst>
          </p:cNvPr>
          <p:cNvSpPr txBox="1"/>
          <p:nvPr/>
        </p:nvSpPr>
        <p:spPr>
          <a:xfrm>
            <a:off x="11241550" y="25457720"/>
            <a:ext cx="4020575" cy="400110"/>
          </a:xfrm>
          <a:prstGeom prst="rect">
            <a:avLst/>
          </a:prstGeom>
          <a:noFill/>
        </p:spPr>
        <p:txBody>
          <a:bodyPr wrap="square" rtlCol="0">
            <a:spAutoFit/>
          </a:bodyPr>
          <a:lstStyle/>
          <a:p>
            <a:pPr algn="l"/>
            <a:r>
              <a:rPr lang="en-US" sz="2000" b="1" dirty="0"/>
              <a:t>Fig 1. </a:t>
            </a:r>
            <a:r>
              <a:rPr lang="en-US" sz="2000" b="0" i="0" dirty="0">
                <a:solidFill>
                  <a:srgbClr val="374151"/>
                </a:solidFill>
                <a:effectLst/>
              </a:rPr>
              <a:t>Water use efficiency</a:t>
            </a:r>
            <a:r>
              <a:rPr lang="el-GR" sz="2000" b="0" i="0" dirty="0">
                <a:solidFill>
                  <a:srgbClr val="374151"/>
                </a:solidFill>
                <a:effectLst/>
              </a:rPr>
              <a:t>.</a:t>
            </a:r>
            <a:r>
              <a:rPr lang="en-US" sz="2000" b="0" i="0" dirty="0">
                <a:solidFill>
                  <a:srgbClr val="374151"/>
                </a:solidFill>
                <a:effectLst/>
              </a:rPr>
              <a:t> </a:t>
            </a:r>
            <a:endParaRPr lang="el-GR" sz="2000" b="0" i="0" dirty="0">
              <a:solidFill>
                <a:srgbClr val="374151"/>
              </a:solidFill>
              <a:effectLst/>
            </a:endParaRPr>
          </a:p>
        </p:txBody>
      </p:sp>
      <p:grpSp>
        <p:nvGrpSpPr>
          <p:cNvPr id="55" name="Ομάδα 54">
            <a:extLst>
              <a:ext uri="{FF2B5EF4-FFF2-40B4-BE49-F238E27FC236}">
                <a16:creationId xmlns:a16="http://schemas.microsoft.com/office/drawing/2014/main" id="{733EAFF8-69B4-744D-5EBE-9DCAB72EC1CF}"/>
              </a:ext>
            </a:extLst>
          </p:cNvPr>
          <p:cNvGrpSpPr/>
          <p:nvPr/>
        </p:nvGrpSpPr>
        <p:grpSpPr>
          <a:xfrm>
            <a:off x="94869" y="8362215"/>
            <a:ext cx="5220925" cy="596830"/>
            <a:chOff x="306625" y="8783588"/>
            <a:chExt cx="5339119" cy="636957"/>
          </a:xfrm>
        </p:grpSpPr>
        <p:sp>
          <p:nvSpPr>
            <p:cNvPr id="25" name="TextBox 24"/>
            <p:cNvSpPr txBox="1"/>
            <p:nvPr/>
          </p:nvSpPr>
          <p:spPr>
            <a:xfrm>
              <a:off x="306625" y="8783588"/>
              <a:ext cx="5339119" cy="636957"/>
            </a:xfrm>
            <a:prstGeom prst="rect">
              <a:avLst/>
            </a:prstGeom>
            <a:solidFill>
              <a:srgbClr val="7E8282"/>
            </a:solidFill>
          </p:spPr>
          <p:txBody>
            <a:bodyPr wrap="square" rtlCol="0">
              <a:spAutoFit/>
            </a:bodyPr>
            <a:lstStyle/>
            <a:p>
              <a:endParaRPr lang="en-US" sz="1167" dirty="0"/>
            </a:p>
          </p:txBody>
        </p:sp>
        <p:sp>
          <p:nvSpPr>
            <p:cNvPr id="31" name="TextBox 30"/>
            <p:cNvSpPr txBox="1"/>
            <p:nvPr/>
          </p:nvSpPr>
          <p:spPr>
            <a:xfrm>
              <a:off x="383376" y="8875414"/>
              <a:ext cx="5158517" cy="461665"/>
            </a:xfrm>
            <a:prstGeom prst="rect">
              <a:avLst/>
            </a:prstGeom>
            <a:noFill/>
          </p:spPr>
          <p:txBody>
            <a:bodyPr wrap="square" rtlCol="0">
              <a:spAutoFit/>
            </a:bodyPr>
            <a:lstStyle/>
            <a:p>
              <a:pPr algn="ctr"/>
              <a:r>
                <a:rPr lang="en-US" sz="2400" b="1" dirty="0"/>
                <a:t>METHODOLOGY</a:t>
              </a:r>
              <a:endParaRPr lang="en-US" sz="1950" dirty="0">
                <a:solidFill>
                  <a:schemeClr val="bg1"/>
                </a:solidFill>
                <a:latin typeface="+mn-lt"/>
              </a:endParaRPr>
            </a:p>
          </p:txBody>
        </p:sp>
      </p:grpSp>
      <p:sp>
        <p:nvSpPr>
          <p:cNvPr id="3" name="TextBox 2">
            <a:extLst>
              <a:ext uri="{FF2B5EF4-FFF2-40B4-BE49-F238E27FC236}">
                <a16:creationId xmlns:a16="http://schemas.microsoft.com/office/drawing/2014/main" id="{B09D6FFF-5A1C-1D4A-B1C5-D1F5667B5260}"/>
              </a:ext>
            </a:extLst>
          </p:cNvPr>
          <p:cNvSpPr txBox="1"/>
          <p:nvPr/>
        </p:nvSpPr>
        <p:spPr>
          <a:xfrm>
            <a:off x="17173056" y="3394591"/>
            <a:ext cx="6180310" cy="8586966"/>
          </a:xfrm>
          <a:prstGeom prst="rect">
            <a:avLst/>
          </a:prstGeom>
          <a:solidFill>
            <a:schemeClr val="bg1"/>
          </a:solidFill>
        </p:spPr>
        <p:txBody>
          <a:bodyPr wrap="square" rtlCol="0">
            <a:spAutoFit/>
          </a:bodyPr>
          <a:lstStyle/>
          <a:p>
            <a:pPr marL="342900" indent="-342900" algn="just">
              <a:buFont typeface="Wingdings" panose="05000000000000000000" pitchFamily="2" charset="2"/>
              <a:buChar char="ü"/>
            </a:pPr>
            <a:r>
              <a:rPr lang="en-US" sz="2300" dirty="0"/>
              <a:t>In summary, the biostimulants showed a positive effect on lavender plants under deficit irrigation conditions. In particular, regarding fresh yield production, the biostimulant containing proteins, amino acids and algae (Tr2) showed the best response to stress conditions in relation to the rest of the biostimulants.</a:t>
            </a:r>
          </a:p>
          <a:p>
            <a:pPr marL="342900" indent="-342900" algn="just">
              <a:buFont typeface="Wingdings" panose="05000000000000000000" pitchFamily="2" charset="2"/>
              <a:buChar char="ü"/>
            </a:pPr>
            <a:r>
              <a:rPr lang="en-US" sz="2300" dirty="0"/>
              <a:t>Moreover, the effect of biostimulants on the essential oil concentration (%) was evident, especially for biostimulant Tr4 which contained </a:t>
            </a:r>
            <a:r>
              <a:rPr lang="en-US" sz="2300" dirty="0" err="1"/>
              <a:t>CaO</a:t>
            </a:r>
            <a:r>
              <a:rPr lang="en-US" sz="2300" dirty="0"/>
              <a:t> and SiO2 + Calcium Mobilization and Translocation Agents + Micronutrients.</a:t>
            </a:r>
          </a:p>
          <a:p>
            <a:pPr marL="342900" indent="-342900" algn="just">
              <a:buFont typeface="Wingdings" panose="05000000000000000000" pitchFamily="2" charset="2"/>
              <a:buChar char="ü"/>
            </a:pPr>
            <a:r>
              <a:rPr lang="en-US" sz="2300" b="0" i="0" dirty="0">
                <a:effectLst/>
              </a:rPr>
              <a:t>The application of biostimulants in the cultivation of aromatic and medicinal plants shows promising </a:t>
            </a:r>
            <a:r>
              <a:rPr lang="en-US" sz="2300" dirty="0"/>
              <a:t>potential</a:t>
            </a:r>
            <a:r>
              <a:rPr lang="en-US" sz="2300" b="0" i="0" dirty="0">
                <a:effectLst/>
              </a:rPr>
              <a:t> aiming to increase the essential oil content of plants, especially under deficit conditions.  Nevertheless, additional research is needed to the actual mechanisms through which each </a:t>
            </a:r>
            <a:r>
              <a:rPr lang="en-US" sz="2300" b="0" i="0" dirty="0" err="1">
                <a:effectLst/>
              </a:rPr>
              <a:t>biostimulant</a:t>
            </a:r>
            <a:r>
              <a:rPr lang="en-US" sz="2300" b="0" i="0" dirty="0">
                <a:effectLst/>
              </a:rPr>
              <a:t> formulation may affect the essential oil content and composition under abiotic stress conditions.</a:t>
            </a:r>
            <a:endParaRPr lang="el-GR" sz="2300" b="0" i="0" dirty="0">
              <a:effectLst/>
            </a:endParaRPr>
          </a:p>
        </p:txBody>
      </p:sp>
      <p:grpSp>
        <p:nvGrpSpPr>
          <p:cNvPr id="56" name="Ομάδα 55">
            <a:extLst>
              <a:ext uri="{FF2B5EF4-FFF2-40B4-BE49-F238E27FC236}">
                <a16:creationId xmlns:a16="http://schemas.microsoft.com/office/drawing/2014/main" id="{DFCA90A4-9C72-8502-B980-71833BA74213}"/>
              </a:ext>
            </a:extLst>
          </p:cNvPr>
          <p:cNvGrpSpPr/>
          <p:nvPr/>
        </p:nvGrpSpPr>
        <p:grpSpPr>
          <a:xfrm>
            <a:off x="17161139" y="12453704"/>
            <a:ext cx="6149152" cy="650364"/>
            <a:chOff x="16916400" y="11267440"/>
            <a:chExt cx="6149152" cy="650364"/>
          </a:xfrm>
        </p:grpSpPr>
        <p:sp>
          <p:nvSpPr>
            <p:cNvPr id="39" name="TextBox 38"/>
            <p:cNvSpPr txBox="1"/>
            <p:nvPr/>
          </p:nvSpPr>
          <p:spPr>
            <a:xfrm>
              <a:off x="16916400" y="11267440"/>
              <a:ext cx="6149152" cy="650364"/>
            </a:xfrm>
            <a:prstGeom prst="rect">
              <a:avLst/>
            </a:prstGeom>
            <a:solidFill>
              <a:srgbClr val="7E8282"/>
            </a:solidFill>
          </p:spPr>
          <p:txBody>
            <a:bodyPr wrap="square" rtlCol="0">
              <a:spAutoFit/>
            </a:bodyPr>
            <a:lstStyle/>
            <a:p>
              <a:endParaRPr lang="en-US" sz="1167" dirty="0"/>
            </a:p>
          </p:txBody>
        </p:sp>
        <p:sp>
          <p:nvSpPr>
            <p:cNvPr id="40" name="TextBox 39"/>
            <p:cNvSpPr txBox="1"/>
            <p:nvPr/>
          </p:nvSpPr>
          <p:spPr>
            <a:xfrm>
              <a:off x="17173056" y="11312240"/>
              <a:ext cx="5472321" cy="461665"/>
            </a:xfrm>
            <a:prstGeom prst="rect">
              <a:avLst/>
            </a:prstGeom>
            <a:noFill/>
          </p:spPr>
          <p:txBody>
            <a:bodyPr wrap="square" rtlCol="0">
              <a:spAutoFit/>
            </a:bodyPr>
            <a:lstStyle/>
            <a:p>
              <a:pPr algn="ctr"/>
              <a:r>
                <a:rPr lang="en-US" sz="2400" b="1" dirty="0">
                  <a:cs typeface="Arial" panose="020B0604020202020204" pitchFamily="34" charset="0"/>
                </a:rPr>
                <a:t>REFERENCES</a:t>
              </a:r>
              <a:endParaRPr lang="en-US" sz="2400" dirty="0">
                <a:solidFill>
                  <a:schemeClr val="bg1"/>
                </a:solidFill>
                <a:cs typeface="Arial" panose="020B0604020202020204" pitchFamily="34" charset="0"/>
              </a:endParaRPr>
            </a:p>
          </p:txBody>
        </p:sp>
      </p:grpSp>
      <p:sp>
        <p:nvSpPr>
          <p:cNvPr id="7" name="TextBox 6">
            <a:extLst>
              <a:ext uri="{FF2B5EF4-FFF2-40B4-BE49-F238E27FC236}">
                <a16:creationId xmlns:a16="http://schemas.microsoft.com/office/drawing/2014/main" id="{B885AAB2-1502-6B53-4B38-B4D5D566027F}"/>
              </a:ext>
            </a:extLst>
          </p:cNvPr>
          <p:cNvSpPr txBox="1"/>
          <p:nvPr/>
        </p:nvSpPr>
        <p:spPr>
          <a:xfrm>
            <a:off x="17161639" y="13158062"/>
            <a:ext cx="6131524" cy="7879080"/>
          </a:xfrm>
          <a:prstGeom prst="rect">
            <a:avLst/>
          </a:prstGeom>
          <a:solidFill>
            <a:schemeClr val="bg1"/>
          </a:solidFill>
        </p:spPr>
        <p:txBody>
          <a:bodyPr wrap="square" rtlCol="0">
            <a:spAutoFit/>
          </a:bodyPr>
          <a:lstStyle/>
          <a:p>
            <a:pPr marL="285750" indent="-285750" algn="just">
              <a:buFont typeface="Wingdings" panose="05000000000000000000" pitchFamily="2" charset="2"/>
              <a:buChar char="§"/>
            </a:pPr>
            <a:r>
              <a:rPr lang="en-US" sz="2300" dirty="0"/>
              <a:t>Amani </a:t>
            </a:r>
            <a:r>
              <a:rPr lang="en-US" sz="2300" dirty="0" err="1"/>
              <a:t>Machiani</a:t>
            </a:r>
            <a:r>
              <a:rPr lang="en-US" sz="2300" dirty="0"/>
              <a:t>, M., </a:t>
            </a:r>
            <a:r>
              <a:rPr lang="en-US" sz="2300" dirty="0" err="1"/>
              <a:t>Javanmard</a:t>
            </a:r>
            <a:r>
              <a:rPr lang="en-US" sz="2300" dirty="0"/>
              <a:t>, A., </a:t>
            </a:r>
            <a:r>
              <a:rPr lang="en-US" sz="2300" dirty="0" err="1"/>
              <a:t>Morshedloo</a:t>
            </a:r>
            <a:r>
              <a:rPr lang="en-US" sz="2300" dirty="0"/>
              <a:t>, M. R., </a:t>
            </a:r>
            <a:r>
              <a:rPr lang="en-US" sz="2300" dirty="0" err="1"/>
              <a:t>Aghaee</a:t>
            </a:r>
            <a:r>
              <a:rPr lang="en-US" sz="2300" dirty="0"/>
              <a:t>, A. &amp; Maggi, F. </a:t>
            </a:r>
            <a:r>
              <a:rPr lang="en-US" sz="2300" dirty="0" err="1"/>
              <a:t>Funneliformis</a:t>
            </a:r>
            <a:r>
              <a:rPr lang="en-US" sz="2300" dirty="0"/>
              <a:t> </a:t>
            </a:r>
            <a:r>
              <a:rPr lang="en-US" sz="2300" dirty="0" err="1"/>
              <a:t>mosseae</a:t>
            </a:r>
            <a:r>
              <a:rPr lang="en-US" sz="2300" dirty="0"/>
              <a:t> inoculation under water </a:t>
            </a:r>
            <a:r>
              <a:rPr lang="en-US" sz="2300" dirty="0" err="1"/>
              <a:t>defcit</a:t>
            </a:r>
            <a:r>
              <a:rPr lang="en-US" sz="2300" dirty="0"/>
              <a:t> stress improves the yield and phytochemical characteristics of thyme in intercropping with soybean. </a:t>
            </a:r>
            <a:r>
              <a:rPr lang="en-US" sz="2300" i="1" dirty="0"/>
              <a:t>Sci. Rep</a:t>
            </a:r>
            <a:r>
              <a:rPr lang="en-US" sz="2300" dirty="0"/>
              <a:t>. </a:t>
            </a:r>
            <a:r>
              <a:rPr lang="en-US" sz="2300" b="1" dirty="0"/>
              <a:t>2021</a:t>
            </a:r>
            <a:r>
              <a:rPr lang="en-US" sz="2300" dirty="0"/>
              <a:t> </a:t>
            </a:r>
            <a:r>
              <a:rPr lang="en-US" sz="2300" i="1" dirty="0"/>
              <a:t>11</a:t>
            </a:r>
            <a:r>
              <a:rPr lang="en-US" sz="2300" dirty="0"/>
              <a:t>, 15279. </a:t>
            </a:r>
          </a:p>
          <a:p>
            <a:pPr marL="285750" indent="-285750" algn="just">
              <a:buFont typeface="Wingdings" panose="05000000000000000000" pitchFamily="2" charset="2"/>
              <a:buChar char="§"/>
            </a:pPr>
            <a:r>
              <a:rPr lang="en-US" sz="2300" b="0" i="0" dirty="0" err="1">
                <a:effectLst/>
              </a:rPr>
              <a:t>Baher</a:t>
            </a:r>
            <a:r>
              <a:rPr lang="en-US" sz="2300" b="0" i="0" dirty="0">
                <a:effectLst/>
              </a:rPr>
              <a:t>, Z.F.; Mirza, M.; </a:t>
            </a:r>
            <a:r>
              <a:rPr lang="en-US" sz="2300" b="0" i="0" dirty="0" err="1">
                <a:effectLst/>
              </a:rPr>
              <a:t>Ghorbanli</a:t>
            </a:r>
            <a:r>
              <a:rPr lang="en-US" sz="2300" b="0" i="0" dirty="0">
                <a:effectLst/>
              </a:rPr>
              <a:t>, M.; </a:t>
            </a:r>
            <a:r>
              <a:rPr lang="en-US" sz="2300" b="0" i="0" dirty="0" err="1">
                <a:effectLst/>
              </a:rPr>
              <a:t>Rezaii</a:t>
            </a:r>
            <a:r>
              <a:rPr lang="en-US" sz="2300" b="0" i="0" dirty="0">
                <a:effectLst/>
              </a:rPr>
              <a:t>, M.B. The influence of water stress on plant height, herbal and essential oil yield and composition in </a:t>
            </a:r>
            <a:r>
              <a:rPr lang="en-US" sz="2300" b="0" i="1" dirty="0" err="1">
                <a:effectLst/>
              </a:rPr>
              <a:t>Satureja</a:t>
            </a:r>
            <a:r>
              <a:rPr lang="en-US" sz="2300" b="0" i="1" dirty="0">
                <a:effectLst/>
              </a:rPr>
              <a:t> hortensis</a:t>
            </a:r>
            <a:r>
              <a:rPr lang="en-US" sz="2300" b="0" i="0" dirty="0">
                <a:effectLst/>
              </a:rPr>
              <a:t> L. </a:t>
            </a:r>
            <a:r>
              <a:rPr lang="en-US" sz="2300" b="0" i="1" dirty="0" err="1">
                <a:effectLst/>
              </a:rPr>
              <a:t>Flavour</a:t>
            </a:r>
            <a:r>
              <a:rPr lang="en-US" sz="2300" b="0" i="1" dirty="0">
                <a:effectLst/>
              </a:rPr>
              <a:t>. </a:t>
            </a:r>
            <a:r>
              <a:rPr lang="en-US" sz="2300" b="0" i="1" dirty="0" err="1">
                <a:effectLst/>
              </a:rPr>
              <a:t>Fragr</a:t>
            </a:r>
            <a:r>
              <a:rPr lang="en-US" sz="2300" b="0" i="1" dirty="0">
                <a:effectLst/>
              </a:rPr>
              <a:t>. J.</a:t>
            </a:r>
            <a:r>
              <a:rPr lang="en-US" sz="2300" b="0" i="0" dirty="0">
                <a:effectLst/>
              </a:rPr>
              <a:t> </a:t>
            </a:r>
            <a:r>
              <a:rPr lang="en-US" sz="2300" b="1" i="0" dirty="0">
                <a:effectLst/>
              </a:rPr>
              <a:t>2002</a:t>
            </a:r>
            <a:r>
              <a:rPr lang="en-US" sz="2300" b="0" i="0" dirty="0">
                <a:effectLst/>
              </a:rPr>
              <a:t>, </a:t>
            </a:r>
            <a:r>
              <a:rPr lang="en-US" sz="2300" b="0" i="1" dirty="0">
                <a:effectLst/>
              </a:rPr>
              <a:t>17</a:t>
            </a:r>
            <a:r>
              <a:rPr lang="en-US" sz="2300" b="0" i="0" dirty="0">
                <a:effectLst/>
              </a:rPr>
              <a:t>, 275–277. </a:t>
            </a:r>
          </a:p>
          <a:p>
            <a:pPr marL="285750" indent="-285750" algn="just">
              <a:buFont typeface="Wingdings" panose="05000000000000000000" pitchFamily="2" charset="2"/>
              <a:buChar char="§"/>
            </a:pPr>
            <a:r>
              <a:rPr lang="en-US" sz="2300" b="0" i="0" dirty="0">
                <a:effectLst/>
              </a:rPr>
              <a:t>Bulgari, R.; </a:t>
            </a:r>
            <a:r>
              <a:rPr lang="en-US" sz="2300" b="0" i="0" dirty="0" err="1">
                <a:effectLst/>
              </a:rPr>
              <a:t>Cocetta</a:t>
            </a:r>
            <a:r>
              <a:rPr lang="en-US" sz="2300" b="0" i="0" dirty="0">
                <a:effectLst/>
              </a:rPr>
              <a:t>, G.; </a:t>
            </a:r>
            <a:r>
              <a:rPr lang="en-US" sz="2300" b="0" i="0" dirty="0" err="1">
                <a:effectLst/>
              </a:rPr>
              <a:t>Trivellini</a:t>
            </a:r>
            <a:r>
              <a:rPr lang="en-US" sz="2300" b="0" i="0" dirty="0">
                <a:effectLst/>
              </a:rPr>
              <a:t>, A.; </a:t>
            </a:r>
            <a:r>
              <a:rPr lang="en-US" sz="2300" b="0" i="0" dirty="0" err="1">
                <a:effectLst/>
              </a:rPr>
              <a:t>Vernieri</a:t>
            </a:r>
            <a:r>
              <a:rPr lang="en-US" sz="2300" b="0" i="0" dirty="0">
                <a:effectLst/>
              </a:rPr>
              <a:t>, P.; Ferrante, A. Biostimulants and crop responses: A review. </a:t>
            </a:r>
            <a:r>
              <a:rPr lang="en-US" sz="2300" b="0" i="1" dirty="0">
                <a:effectLst/>
              </a:rPr>
              <a:t>Biol. Agric. </a:t>
            </a:r>
            <a:r>
              <a:rPr lang="en-US" sz="2300" b="0" i="1" dirty="0" err="1">
                <a:effectLst/>
              </a:rPr>
              <a:t>Hortic</a:t>
            </a:r>
            <a:r>
              <a:rPr lang="en-US" sz="2300" b="0" i="1" dirty="0">
                <a:effectLst/>
              </a:rPr>
              <a:t>.</a:t>
            </a:r>
            <a:r>
              <a:rPr lang="en-US" sz="2300" b="0" i="0" dirty="0">
                <a:effectLst/>
              </a:rPr>
              <a:t> </a:t>
            </a:r>
            <a:r>
              <a:rPr lang="en-US" sz="2300" b="1" i="0" dirty="0">
                <a:effectLst/>
              </a:rPr>
              <a:t>2015</a:t>
            </a:r>
            <a:r>
              <a:rPr lang="en-US" sz="2300" b="0" i="0" dirty="0">
                <a:effectLst/>
              </a:rPr>
              <a:t>, </a:t>
            </a:r>
            <a:r>
              <a:rPr lang="en-US" sz="2300" b="0" i="1" dirty="0">
                <a:effectLst/>
              </a:rPr>
              <a:t>31</a:t>
            </a:r>
            <a:r>
              <a:rPr lang="en-US" sz="2300" b="0" i="0" dirty="0">
                <a:effectLst/>
              </a:rPr>
              <a:t>, 1–17.</a:t>
            </a:r>
            <a:endParaRPr lang="en-US" sz="2300" dirty="0"/>
          </a:p>
          <a:p>
            <a:pPr marL="285750" indent="-285750" algn="just">
              <a:buFont typeface="Wingdings" panose="05000000000000000000" pitchFamily="2" charset="2"/>
              <a:buChar char="§"/>
            </a:pPr>
            <a:r>
              <a:rPr lang="en-US" sz="2300" dirty="0" err="1"/>
              <a:t>Daszkowska-Golec</a:t>
            </a:r>
            <a:r>
              <a:rPr lang="en-US" sz="2300" dirty="0"/>
              <a:t>, A., &amp; </a:t>
            </a:r>
            <a:r>
              <a:rPr lang="en-US" sz="2300" dirty="0" err="1"/>
              <a:t>Szarejko</a:t>
            </a:r>
            <a:r>
              <a:rPr lang="en-US" sz="2300" dirty="0"/>
              <a:t>, I. Open or close the gate - stomata action under the control of phytohormones in drought stress conditions. </a:t>
            </a:r>
            <a:r>
              <a:rPr lang="en-US" sz="2300" i="1" dirty="0"/>
              <a:t>Frontiers in plant science</a:t>
            </a:r>
            <a:r>
              <a:rPr lang="en-US" sz="2300" dirty="0"/>
              <a:t>, </a:t>
            </a:r>
            <a:r>
              <a:rPr lang="en-US" sz="2300" b="1" dirty="0"/>
              <a:t>2013</a:t>
            </a:r>
            <a:r>
              <a:rPr lang="en-US" sz="2300" dirty="0"/>
              <a:t> </a:t>
            </a:r>
            <a:r>
              <a:rPr lang="en-US" sz="2300" i="1" dirty="0"/>
              <a:t>4</a:t>
            </a:r>
            <a:r>
              <a:rPr lang="en-US" sz="2300" dirty="0"/>
              <a:t>, 138. </a:t>
            </a:r>
          </a:p>
        </p:txBody>
      </p:sp>
      <p:grpSp>
        <p:nvGrpSpPr>
          <p:cNvPr id="57" name="Ομάδα 56">
            <a:extLst>
              <a:ext uri="{FF2B5EF4-FFF2-40B4-BE49-F238E27FC236}">
                <a16:creationId xmlns:a16="http://schemas.microsoft.com/office/drawing/2014/main" id="{584338F1-6A27-7573-98D8-97E9898DF4CE}"/>
              </a:ext>
            </a:extLst>
          </p:cNvPr>
          <p:cNvGrpSpPr/>
          <p:nvPr/>
        </p:nvGrpSpPr>
        <p:grpSpPr>
          <a:xfrm>
            <a:off x="17157263" y="21268925"/>
            <a:ext cx="6180311" cy="660645"/>
            <a:chOff x="17159039" y="22259233"/>
            <a:chExt cx="6156905" cy="617827"/>
          </a:xfrm>
        </p:grpSpPr>
        <p:sp>
          <p:nvSpPr>
            <p:cNvPr id="9" name="TextBox 8">
              <a:extLst>
                <a:ext uri="{FF2B5EF4-FFF2-40B4-BE49-F238E27FC236}">
                  <a16:creationId xmlns:a16="http://schemas.microsoft.com/office/drawing/2014/main" id="{9CCE915E-55E3-C11F-6001-51937B292CBF}"/>
                </a:ext>
              </a:extLst>
            </p:cNvPr>
            <p:cNvSpPr txBox="1"/>
            <p:nvPr/>
          </p:nvSpPr>
          <p:spPr>
            <a:xfrm>
              <a:off x="17159039" y="22259233"/>
              <a:ext cx="6156905" cy="617827"/>
            </a:xfrm>
            <a:prstGeom prst="rect">
              <a:avLst/>
            </a:prstGeom>
            <a:solidFill>
              <a:srgbClr val="7E8282"/>
            </a:solidFill>
          </p:spPr>
          <p:txBody>
            <a:bodyPr wrap="square" rtlCol="0">
              <a:spAutoFit/>
            </a:bodyPr>
            <a:lstStyle/>
            <a:p>
              <a:endParaRPr lang="en-US" sz="1167" dirty="0"/>
            </a:p>
          </p:txBody>
        </p:sp>
        <p:sp>
          <p:nvSpPr>
            <p:cNvPr id="8" name="TextBox 7">
              <a:extLst>
                <a:ext uri="{FF2B5EF4-FFF2-40B4-BE49-F238E27FC236}">
                  <a16:creationId xmlns:a16="http://schemas.microsoft.com/office/drawing/2014/main" id="{9174BCBE-AEE2-36BF-E438-36194E68388C}"/>
                </a:ext>
              </a:extLst>
            </p:cNvPr>
            <p:cNvSpPr txBox="1"/>
            <p:nvPr/>
          </p:nvSpPr>
          <p:spPr>
            <a:xfrm>
              <a:off x="17621328" y="22353328"/>
              <a:ext cx="5206946" cy="461665"/>
            </a:xfrm>
            <a:prstGeom prst="rect">
              <a:avLst/>
            </a:prstGeom>
            <a:noFill/>
          </p:spPr>
          <p:txBody>
            <a:bodyPr wrap="square" rtlCol="0">
              <a:spAutoFit/>
            </a:bodyPr>
            <a:lstStyle/>
            <a:p>
              <a:pPr algn="ctr"/>
              <a:r>
                <a:rPr lang="en-US" sz="2400" b="1" dirty="0"/>
                <a:t>ACKNOWLEDGMENTS</a:t>
              </a:r>
              <a:endParaRPr lang="en-US" sz="1950" dirty="0">
                <a:solidFill>
                  <a:schemeClr val="bg1"/>
                </a:solidFill>
                <a:latin typeface="+mn-lt"/>
              </a:endParaRPr>
            </a:p>
          </p:txBody>
        </p:sp>
      </p:grpSp>
      <p:sp>
        <p:nvSpPr>
          <p:cNvPr id="17" name="TextBox 16">
            <a:extLst>
              <a:ext uri="{FF2B5EF4-FFF2-40B4-BE49-F238E27FC236}">
                <a16:creationId xmlns:a16="http://schemas.microsoft.com/office/drawing/2014/main" id="{C9699DD1-4E38-0A82-7DB9-624177372E11}"/>
              </a:ext>
            </a:extLst>
          </p:cNvPr>
          <p:cNvSpPr txBox="1"/>
          <p:nvPr/>
        </p:nvSpPr>
        <p:spPr>
          <a:xfrm>
            <a:off x="17317497" y="22103103"/>
            <a:ext cx="6020077" cy="2923877"/>
          </a:xfrm>
          <a:prstGeom prst="rect">
            <a:avLst/>
          </a:prstGeom>
          <a:solidFill>
            <a:schemeClr val="bg1"/>
          </a:solidFill>
        </p:spPr>
        <p:txBody>
          <a:bodyPr wrap="square" rtlCol="0">
            <a:spAutoFit/>
          </a:bodyPr>
          <a:lstStyle/>
          <a:p>
            <a:pPr algn="just"/>
            <a:r>
              <a:rPr kumimoji="0" lang="en-US" sz="2300" b="0" i="0" u="none" strike="noStrike" kern="0" cap="none" spc="0" normalizeH="0" baseline="0" noProof="0" dirty="0">
                <a:ln>
                  <a:noFill/>
                </a:ln>
                <a:solidFill>
                  <a:sysClr val="windowText" lastClr="000000"/>
                </a:solidFill>
                <a:effectLst/>
                <a:uLnTx/>
                <a:uFillTx/>
              </a:rPr>
              <a:t>This research has been co‐financed by the European Regional Development Fund of the European Union and Greek national funds through the Operational Program Competitiveness, Entrepreneurship and Innovation, under the call RESEARCH – CREATE – INNOVATE (project code:T2EDK-05281).</a:t>
            </a:r>
            <a:endParaRPr kumimoji="0" lang="x-none" sz="2300" b="0" i="0" u="none" strike="noStrike" kern="0" cap="none" spc="0" normalizeH="0" baseline="0" noProof="0" dirty="0">
              <a:ln>
                <a:noFill/>
              </a:ln>
              <a:solidFill>
                <a:sysClr val="windowText" lastClr="000000"/>
              </a:solidFill>
              <a:effectLst/>
              <a:uLnTx/>
              <a:uFillTx/>
            </a:endParaRPr>
          </a:p>
        </p:txBody>
      </p:sp>
      <p:grpSp>
        <p:nvGrpSpPr>
          <p:cNvPr id="58" name="Ομάδα 57">
            <a:extLst>
              <a:ext uri="{FF2B5EF4-FFF2-40B4-BE49-F238E27FC236}">
                <a16:creationId xmlns:a16="http://schemas.microsoft.com/office/drawing/2014/main" id="{DDF6FCC5-D16A-44F2-34A3-834E3ADC3B42}"/>
              </a:ext>
            </a:extLst>
          </p:cNvPr>
          <p:cNvGrpSpPr/>
          <p:nvPr/>
        </p:nvGrpSpPr>
        <p:grpSpPr>
          <a:xfrm>
            <a:off x="17083238" y="2801730"/>
            <a:ext cx="6270128" cy="581258"/>
            <a:chOff x="17083238" y="2801730"/>
            <a:chExt cx="6230930" cy="581258"/>
          </a:xfrm>
        </p:grpSpPr>
        <p:sp>
          <p:nvSpPr>
            <p:cNvPr id="34" name="TextBox 33"/>
            <p:cNvSpPr txBox="1"/>
            <p:nvPr/>
          </p:nvSpPr>
          <p:spPr>
            <a:xfrm>
              <a:off x="17157263" y="2801730"/>
              <a:ext cx="6156905" cy="581258"/>
            </a:xfrm>
            <a:prstGeom prst="rect">
              <a:avLst/>
            </a:prstGeom>
            <a:solidFill>
              <a:srgbClr val="7E8282"/>
            </a:solidFill>
          </p:spPr>
          <p:txBody>
            <a:bodyPr wrap="square" rtlCol="0">
              <a:spAutoFit/>
            </a:bodyPr>
            <a:lstStyle/>
            <a:p>
              <a:endParaRPr lang="en-US" sz="1167" dirty="0"/>
            </a:p>
          </p:txBody>
        </p:sp>
        <p:sp>
          <p:nvSpPr>
            <p:cNvPr id="35" name="TextBox 34"/>
            <p:cNvSpPr txBox="1"/>
            <p:nvPr/>
          </p:nvSpPr>
          <p:spPr>
            <a:xfrm>
              <a:off x="17083238" y="2878932"/>
              <a:ext cx="6101489" cy="461665"/>
            </a:xfrm>
            <a:prstGeom prst="rect">
              <a:avLst/>
            </a:prstGeom>
            <a:noFill/>
          </p:spPr>
          <p:txBody>
            <a:bodyPr wrap="square" rtlCol="0">
              <a:spAutoFit/>
            </a:bodyPr>
            <a:lstStyle/>
            <a:p>
              <a:pPr algn="ctr"/>
              <a:r>
                <a:rPr lang="en-US" sz="2400" b="1" dirty="0"/>
                <a:t>CONCLUSIONS</a:t>
              </a:r>
              <a:endParaRPr lang="el-GR" sz="2400" b="1" dirty="0"/>
            </a:p>
          </p:txBody>
        </p:sp>
      </p:grpSp>
      <p:pic>
        <p:nvPicPr>
          <p:cNvPr id="43" name="Picture 2" descr="Biocrop">
            <a:extLst>
              <a:ext uri="{FF2B5EF4-FFF2-40B4-BE49-F238E27FC236}">
                <a16:creationId xmlns:a16="http://schemas.microsoft.com/office/drawing/2014/main" id="{3F91AA40-0D4A-5D11-EE41-7340E9181F89}"/>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0068880" y="25726308"/>
            <a:ext cx="3137082" cy="1328516"/>
          </a:xfrm>
          <a:prstGeom prst="rect">
            <a:avLst/>
          </a:prstGeom>
          <a:noFill/>
          <a:extLst>
            <a:ext uri="{909E8E84-426E-40DD-AFC4-6F175D3DCCD1}">
              <a14:hiddenFill xmlns:a14="http://schemas.microsoft.com/office/drawing/2010/main">
                <a:solidFill>
                  <a:srgbClr val="FFFFFF"/>
                </a:solidFill>
              </a14:hiddenFill>
            </a:ext>
          </a:extLst>
        </p:spPr>
      </p:pic>
      <p:pic>
        <p:nvPicPr>
          <p:cNvPr id="45" name="Picture 6" descr="AGROLOGY SA - ΣΕΒΕ-Σύνδεσμος Εξαγωγέων">
            <a:extLst>
              <a:ext uri="{FF2B5EF4-FFF2-40B4-BE49-F238E27FC236}">
                <a16:creationId xmlns:a16="http://schemas.microsoft.com/office/drawing/2014/main" id="{60110072-F31C-37EA-823A-B17119A70EFB}"/>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8508512" y="27228357"/>
            <a:ext cx="3120736" cy="1207542"/>
          </a:xfrm>
          <a:prstGeom prst="rect">
            <a:avLst/>
          </a:prstGeom>
          <a:noFill/>
          <a:extLst>
            <a:ext uri="{909E8E84-426E-40DD-AFC4-6F175D3DCCD1}">
              <a14:hiddenFill xmlns:a14="http://schemas.microsoft.com/office/drawing/2010/main">
                <a:solidFill>
                  <a:srgbClr val="FFFFFF"/>
                </a:solidFill>
              </a14:hiddenFill>
            </a:ext>
          </a:extLst>
        </p:spPr>
      </p:pic>
      <p:pic>
        <p:nvPicPr>
          <p:cNvPr id="49" name="Εικόνα 48" descr="Εικόνα που περιέχει εξωτερικός χώρος/ύπαιθρος, μοβ, φύση, θαμνίσκος&#10;&#10;Περιγραφή που δημιουργήθηκε αυτόματα">
            <a:extLst>
              <a:ext uri="{FF2B5EF4-FFF2-40B4-BE49-F238E27FC236}">
                <a16:creationId xmlns:a16="http://schemas.microsoft.com/office/drawing/2014/main" id="{311E9EC7-2043-E0B3-62E7-41E9B97BC445}"/>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rot="5400000">
            <a:off x="1692965" y="22651174"/>
            <a:ext cx="3890119" cy="3106237"/>
          </a:xfrm>
          <a:prstGeom prst="rect">
            <a:avLst/>
          </a:prstGeom>
          <a:ln>
            <a:noFill/>
          </a:ln>
          <a:effectLst>
            <a:softEdge rad="112500"/>
          </a:effectLst>
        </p:spPr>
      </p:pic>
      <p:pic>
        <p:nvPicPr>
          <p:cNvPr id="46" name="Εικόνα 45" descr="Εικόνα που περιέχει κείμενο&#10;&#10;Περιγραφή που δημιουργήθηκε αυτόματα">
            <a:extLst>
              <a:ext uri="{FF2B5EF4-FFF2-40B4-BE49-F238E27FC236}">
                <a16:creationId xmlns:a16="http://schemas.microsoft.com/office/drawing/2014/main" id="{1E0F6987-D421-273A-91FC-A808BD514D15}"/>
              </a:ext>
            </a:extLst>
          </p:cNvPr>
          <p:cNvPicPr>
            <a:picLocks noChangeAspect="1"/>
          </p:cNvPicPr>
          <p:nvPr/>
        </p:nvPicPr>
        <p:blipFill>
          <a:blip r:embed="rId8">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17371379" y="25340818"/>
            <a:ext cx="2785261" cy="1714006"/>
          </a:xfrm>
          <a:prstGeom prst="rect">
            <a:avLst/>
          </a:prstGeom>
        </p:spPr>
      </p:pic>
      <p:sp>
        <p:nvSpPr>
          <p:cNvPr id="42" name="TextBox 41">
            <a:extLst>
              <a:ext uri="{FF2B5EF4-FFF2-40B4-BE49-F238E27FC236}">
                <a16:creationId xmlns:a16="http://schemas.microsoft.com/office/drawing/2014/main" id="{3026E0F0-FB7C-590F-AF9E-D699D16DDF38}"/>
              </a:ext>
            </a:extLst>
          </p:cNvPr>
          <p:cNvSpPr txBox="1"/>
          <p:nvPr/>
        </p:nvSpPr>
        <p:spPr>
          <a:xfrm>
            <a:off x="11051803" y="26353540"/>
            <a:ext cx="5952062" cy="1508105"/>
          </a:xfrm>
          <a:prstGeom prst="rect">
            <a:avLst/>
          </a:prstGeom>
          <a:noFill/>
        </p:spPr>
        <p:txBody>
          <a:bodyPr wrap="square" rtlCol="0">
            <a:spAutoFit/>
          </a:bodyPr>
          <a:lstStyle/>
          <a:p>
            <a:pPr marL="342900" lvl="0" indent="-342900" algn="just">
              <a:buFont typeface="Wingdings" panose="05000000000000000000" pitchFamily="2" charset="2"/>
              <a:buChar char="§"/>
              <a:defRPr/>
            </a:pPr>
            <a:r>
              <a:rPr lang="en-US" sz="2300" dirty="0">
                <a:solidFill>
                  <a:prstClr val="black"/>
                </a:solidFill>
                <a:cs typeface="Arial" panose="020B0604020202020204" pitchFamily="34" charset="0"/>
              </a:rPr>
              <a:t>The graphical presentation of water use efficiency (WUE), depicts a linear biomass increase with increasing water supply (Fig. 1).</a:t>
            </a:r>
          </a:p>
        </p:txBody>
      </p:sp>
      <p:sp>
        <p:nvSpPr>
          <p:cNvPr id="44" name="TextBox 43">
            <a:extLst>
              <a:ext uri="{FF2B5EF4-FFF2-40B4-BE49-F238E27FC236}">
                <a16:creationId xmlns:a16="http://schemas.microsoft.com/office/drawing/2014/main" id="{BE8A2D8A-9818-FA85-9F01-2E9DA05B6E64}"/>
              </a:ext>
            </a:extLst>
          </p:cNvPr>
          <p:cNvSpPr txBox="1"/>
          <p:nvPr/>
        </p:nvSpPr>
        <p:spPr>
          <a:xfrm>
            <a:off x="5558319" y="12239783"/>
            <a:ext cx="5185230" cy="338554"/>
          </a:xfrm>
          <a:prstGeom prst="rect">
            <a:avLst/>
          </a:prstGeom>
          <a:noFill/>
        </p:spPr>
        <p:txBody>
          <a:bodyPr wrap="square" rtlCol="0">
            <a:spAutoFit/>
          </a:bodyPr>
          <a:lstStyle/>
          <a:p>
            <a:pPr algn="l"/>
            <a:r>
              <a:rPr lang="en-US" sz="1600" dirty="0"/>
              <a:t>*Total (mm): </a:t>
            </a:r>
            <a:r>
              <a:rPr lang="en-US" sz="1600" dirty="0" err="1"/>
              <a:t>Irrigation+precipitation</a:t>
            </a:r>
            <a:endParaRPr lang="el-GR" sz="1600" dirty="0"/>
          </a:p>
        </p:txBody>
      </p:sp>
      <p:pic>
        <p:nvPicPr>
          <p:cNvPr id="16" name="Εικόνα 15" descr="Εικόνα που περιέχει εξωτερικός χώρος/ύπαιθρος, βουνό, ουρανός, βλάστηση&#10;&#10;Περιγραφή που δημιουργήθηκε αυτόματα">
            <a:extLst>
              <a:ext uri="{FF2B5EF4-FFF2-40B4-BE49-F238E27FC236}">
                <a16:creationId xmlns:a16="http://schemas.microsoft.com/office/drawing/2014/main" id="{9A336A89-2E0E-A3F2-167F-3F915EF7C344}"/>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rot="5400000">
            <a:off x="398178" y="17443171"/>
            <a:ext cx="4651629" cy="4980498"/>
          </a:xfrm>
          <a:prstGeom prst="rect">
            <a:avLst/>
          </a:prstGeom>
        </p:spPr>
      </p:pic>
      <p:sp>
        <p:nvSpPr>
          <p:cNvPr id="11" name="TextBox 10">
            <a:extLst>
              <a:ext uri="{FF2B5EF4-FFF2-40B4-BE49-F238E27FC236}">
                <a16:creationId xmlns:a16="http://schemas.microsoft.com/office/drawing/2014/main" id="{38DCD22B-2342-4DB2-04D9-74F79E9C3A66}"/>
              </a:ext>
            </a:extLst>
          </p:cNvPr>
          <p:cNvSpPr txBox="1"/>
          <p:nvPr/>
        </p:nvSpPr>
        <p:spPr>
          <a:xfrm>
            <a:off x="5579195" y="20428123"/>
            <a:ext cx="5236454" cy="1015663"/>
          </a:xfrm>
          <a:prstGeom prst="rect">
            <a:avLst/>
          </a:prstGeom>
          <a:noFill/>
        </p:spPr>
        <p:txBody>
          <a:bodyPr wrap="square">
            <a:spAutoFit/>
          </a:bodyPr>
          <a:lstStyle/>
          <a:p>
            <a:pPr algn="just"/>
            <a:r>
              <a:rPr lang="en-US" sz="2000" b="1" dirty="0"/>
              <a:t>Table 5. </a:t>
            </a:r>
            <a:r>
              <a:rPr lang="en-US" sz="2000" u="none" strike="noStrike" dirty="0">
                <a:effectLst/>
              </a:rPr>
              <a:t>Total fresh harvested yield (TFY; kg/ha) in relation to </a:t>
            </a:r>
            <a:r>
              <a:rPr lang="en-US" sz="2000" u="none" strike="noStrike" dirty="0" err="1">
                <a:effectLst/>
              </a:rPr>
              <a:t>biostimulant</a:t>
            </a:r>
            <a:r>
              <a:rPr lang="en-US" sz="2000" u="none" strike="noStrike" dirty="0">
                <a:effectLst/>
              </a:rPr>
              <a:t> application and deficit irrigation.</a:t>
            </a:r>
          </a:p>
        </p:txBody>
      </p:sp>
      <p:grpSp>
        <p:nvGrpSpPr>
          <p:cNvPr id="59" name="Ομάδα 58">
            <a:extLst>
              <a:ext uri="{FF2B5EF4-FFF2-40B4-BE49-F238E27FC236}">
                <a16:creationId xmlns:a16="http://schemas.microsoft.com/office/drawing/2014/main" id="{ABFAF608-1031-29E8-C59E-829BFCDCE8C4}"/>
              </a:ext>
            </a:extLst>
          </p:cNvPr>
          <p:cNvGrpSpPr/>
          <p:nvPr/>
        </p:nvGrpSpPr>
        <p:grpSpPr>
          <a:xfrm>
            <a:off x="5392114" y="2807635"/>
            <a:ext cx="11669408" cy="518721"/>
            <a:chOff x="5392114" y="2807636"/>
            <a:chExt cx="11669408" cy="502858"/>
          </a:xfrm>
        </p:grpSpPr>
        <p:sp>
          <p:nvSpPr>
            <p:cNvPr id="41" name="TextBox 40">
              <a:extLst>
                <a:ext uri="{FF2B5EF4-FFF2-40B4-BE49-F238E27FC236}">
                  <a16:creationId xmlns:a16="http://schemas.microsoft.com/office/drawing/2014/main" id="{A223A15F-2417-6092-A88A-FF6B87EBF32A}"/>
                </a:ext>
              </a:extLst>
            </p:cNvPr>
            <p:cNvSpPr txBox="1"/>
            <p:nvPr/>
          </p:nvSpPr>
          <p:spPr>
            <a:xfrm>
              <a:off x="5392114" y="2807636"/>
              <a:ext cx="11669408" cy="502858"/>
            </a:xfrm>
            <a:prstGeom prst="rect">
              <a:avLst/>
            </a:prstGeom>
            <a:solidFill>
              <a:srgbClr val="7E8282"/>
            </a:solidFill>
          </p:spPr>
          <p:txBody>
            <a:bodyPr wrap="square" rtlCol="0">
              <a:spAutoFit/>
            </a:bodyPr>
            <a:lstStyle/>
            <a:p>
              <a:endParaRPr lang="en-US" sz="1167" dirty="0"/>
            </a:p>
          </p:txBody>
        </p:sp>
        <p:sp>
          <p:nvSpPr>
            <p:cNvPr id="33" name="TextBox 32"/>
            <p:cNvSpPr txBox="1"/>
            <p:nvPr/>
          </p:nvSpPr>
          <p:spPr>
            <a:xfrm>
              <a:off x="9442677" y="2842157"/>
              <a:ext cx="4332359" cy="461665"/>
            </a:xfrm>
            <a:prstGeom prst="rect">
              <a:avLst/>
            </a:prstGeom>
            <a:noFill/>
          </p:spPr>
          <p:txBody>
            <a:bodyPr wrap="square" rtlCol="0">
              <a:spAutoFit/>
            </a:bodyPr>
            <a:lstStyle/>
            <a:p>
              <a:pPr algn="ctr"/>
              <a:r>
                <a:rPr lang="en-US" sz="2400" b="1" dirty="0"/>
                <a:t>RESULTS AND DISCUSSION</a:t>
              </a:r>
              <a:endParaRPr lang="el-GR" sz="2400" b="1" dirty="0"/>
            </a:p>
          </p:txBody>
        </p:sp>
      </p:grpSp>
      <p:pic>
        <p:nvPicPr>
          <p:cNvPr id="47" name="Εικόνα 46" descr="Εικόνα που περιέχει άτομο, εσωτερικός χώρος, χέρια που κρατούν, φυτό&#10;&#10;Περιγραφή που δημιουργήθηκε αυτόματα">
            <a:extLst>
              <a:ext uri="{FF2B5EF4-FFF2-40B4-BE49-F238E27FC236}">
                <a16:creationId xmlns:a16="http://schemas.microsoft.com/office/drawing/2014/main" id="{8D6A0543-46BC-70AB-D09E-76997663BCA4}"/>
              </a:ext>
            </a:extLst>
          </p:cNvPr>
          <p:cNvPicPr>
            <a:picLocks noChangeAspect="1"/>
          </p:cNvPicPr>
          <p:nvPr/>
        </p:nvPicPr>
        <p:blipFill rotWithShape="1">
          <a:blip r:embed="rId10" cstate="print">
            <a:extLst>
              <a:ext uri="{28A0092B-C50C-407E-A947-70E740481C1C}">
                <a14:useLocalDpi xmlns:a14="http://schemas.microsoft.com/office/drawing/2010/main" val="0"/>
              </a:ext>
            </a:extLst>
          </a:blip>
          <a:srcRect l="21519" t="3428" r="1211" b="4090"/>
          <a:stretch/>
        </p:blipFill>
        <p:spPr>
          <a:xfrm rot="5400000">
            <a:off x="-104692" y="25700913"/>
            <a:ext cx="3221208" cy="2594593"/>
          </a:xfrm>
          <a:prstGeom prst="rect">
            <a:avLst/>
          </a:prstGeom>
          <a:ln>
            <a:noFill/>
          </a:ln>
          <a:effectLst>
            <a:softEdge rad="112500"/>
          </a:effectLst>
        </p:spPr>
      </p:pic>
      <p:graphicFrame>
        <p:nvGraphicFramePr>
          <p:cNvPr id="10" name="Πίνακας 9">
            <a:extLst>
              <a:ext uri="{FF2B5EF4-FFF2-40B4-BE49-F238E27FC236}">
                <a16:creationId xmlns:a16="http://schemas.microsoft.com/office/drawing/2014/main" id="{A82BDA45-D196-C4D2-CE17-94820240B1D6}"/>
              </a:ext>
            </a:extLst>
          </p:cNvPr>
          <p:cNvGraphicFramePr>
            <a:graphicFrameLocks noGrp="1"/>
          </p:cNvGraphicFramePr>
          <p:nvPr>
            <p:extLst>
              <p:ext uri="{D42A27DB-BD31-4B8C-83A1-F6EECF244321}">
                <p14:modId xmlns:p14="http://schemas.microsoft.com/office/powerpoint/2010/main" val="55273056"/>
              </p:ext>
            </p:extLst>
          </p:nvPr>
        </p:nvGraphicFramePr>
        <p:xfrm>
          <a:off x="5567875" y="4517392"/>
          <a:ext cx="5411920" cy="4986276"/>
        </p:xfrm>
        <a:graphic>
          <a:graphicData uri="http://schemas.openxmlformats.org/drawingml/2006/table">
            <a:tbl>
              <a:tblPr>
                <a:tableStyleId>{0505E3EF-67EA-436B-97B2-0124C06EBD24}</a:tableStyleId>
              </a:tblPr>
              <a:tblGrid>
                <a:gridCol w="2900421">
                  <a:extLst>
                    <a:ext uri="{9D8B030D-6E8A-4147-A177-3AD203B41FA5}">
                      <a16:colId xmlns:a16="http://schemas.microsoft.com/office/drawing/2014/main" val="3261399722"/>
                    </a:ext>
                  </a:extLst>
                </a:gridCol>
                <a:gridCol w="2511499">
                  <a:extLst>
                    <a:ext uri="{9D8B030D-6E8A-4147-A177-3AD203B41FA5}">
                      <a16:colId xmlns:a16="http://schemas.microsoft.com/office/drawing/2014/main" val="1144670294"/>
                    </a:ext>
                  </a:extLst>
                </a:gridCol>
              </a:tblGrid>
              <a:tr h="688596">
                <a:tc gridSpan="2">
                  <a:txBody>
                    <a:bodyPr/>
                    <a:lstStyle/>
                    <a:p>
                      <a:pPr algn="ctr" fontAlgn="b"/>
                      <a:r>
                        <a:rPr lang="en-US" sz="2300" u="none" strike="noStrike" dirty="0">
                          <a:effectLst/>
                          <a:latin typeface="Arial" panose="020B0604020202020204" pitchFamily="34" charset="0"/>
                          <a:cs typeface="Arial" panose="020B0604020202020204" pitchFamily="34" charset="0"/>
                        </a:rPr>
                        <a:t>ESSENTIAL OIL CONCENTRATION (%)</a:t>
                      </a:r>
                      <a:endParaRPr lang="en-US" sz="2300" b="1"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fontAlgn="b"/>
                      <a:r>
                        <a:rPr lang="en-US" sz="1600" u="none" strike="noStrike" dirty="0">
                          <a:effectLst/>
                        </a:rPr>
                        <a:t>ESSENTIAL OIL CONCENTRATION (%)</a:t>
                      </a:r>
                      <a:endParaRPr lang="en-US" sz="1600" b="1" i="0" u="none" strike="noStrike" dirty="0">
                        <a:solidFill>
                          <a:srgbClr val="000000"/>
                        </a:solidFill>
                        <a:effectLst/>
                        <a:latin typeface="Calibri" panose="020F0502020204030204" pitchFamily="34" charset="0"/>
                      </a:endParaRPr>
                    </a:p>
                  </a:txBody>
                  <a:tcPr marL="7620" marR="7620" marT="7620" marB="0" anchor="b"/>
                </a:tc>
                <a:extLst>
                  <a:ext uri="{0D108BD9-81ED-4DB2-BD59-A6C34878D82A}">
                    <a16:rowId xmlns:a16="http://schemas.microsoft.com/office/drawing/2014/main" val="847443491"/>
                  </a:ext>
                </a:extLst>
              </a:tr>
              <a:tr h="348001">
                <a:tc gridSpan="2">
                  <a:txBody>
                    <a:bodyPr/>
                    <a:lstStyle/>
                    <a:p>
                      <a:pPr algn="ctr" fontAlgn="b"/>
                      <a:r>
                        <a:rPr lang="en-US" sz="2300" u="none" strike="noStrike" dirty="0">
                          <a:effectLst/>
                          <a:latin typeface="Arial" panose="020B0604020202020204" pitchFamily="34" charset="0"/>
                          <a:cs typeface="Arial" panose="020B0604020202020204" pitchFamily="34" charset="0"/>
                        </a:rPr>
                        <a:t>IRRIGATION</a:t>
                      </a:r>
                      <a:endParaRPr lang="en-US" sz="2300" b="1"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l-GR"/>
                    </a:p>
                  </a:txBody>
                  <a:tcPr/>
                </a:tc>
                <a:extLst>
                  <a:ext uri="{0D108BD9-81ED-4DB2-BD59-A6C34878D82A}">
                    <a16:rowId xmlns:a16="http://schemas.microsoft.com/office/drawing/2014/main" val="1077344366"/>
                  </a:ext>
                </a:extLst>
              </a:tr>
              <a:tr h="348001">
                <a:tc>
                  <a:txBody>
                    <a:bodyPr/>
                    <a:lstStyle/>
                    <a:p>
                      <a:pPr algn="ctr" fontAlgn="b"/>
                      <a:r>
                        <a:rPr lang="en-US" sz="2300" u="none" strike="noStrike" dirty="0">
                          <a:effectLst/>
                          <a:latin typeface="Arial" panose="020B0604020202020204" pitchFamily="34" charset="0"/>
                          <a:cs typeface="Arial" panose="020B0604020202020204" pitchFamily="34" charset="0"/>
                        </a:rPr>
                        <a:t>I1</a:t>
                      </a:r>
                      <a:endParaRPr lang="en-US" sz="2300" b="1"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l-GR" sz="2300" u="none" strike="noStrike" dirty="0">
                          <a:effectLst/>
                          <a:latin typeface="Arial" panose="020B0604020202020204" pitchFamily="34" charset="0"/>
                          <a:cs typeface="Arial" panose="020B0604020202020204" pitchFamily="34" charset="0"/>
                        </a:rPr>
                        <a:t>1.86</a:t>
                      </a:r>
                      <a:endParaRPr lang="el-GR" sz="23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119669040"/>
                  </a:ext>
                </a:extLst>
              </a:tr>
              <a:tr h="348001">
                <a:tc>
                  <a:txBody>
                    <a:bodyPr/>
                    <a:lstStyle/>
                    <a:p>
                      <a:pPr algn="ctr" fontAlgn="b"/>
                      <a:r>
                        <a:rPr lang="en-US" sz="2300" u="none" strike="noStrike">
                          <a:effectLst/>
                          <a:latin typeface="Arial" panose="020B0604020202020204" pitchFamily="34" charset="0"/>
                          <a:cs typeface="Arial" panose="020B0604020202020204" pitchFamily="34" charset="0"/>
                        </a:rPr>
                        <a:t>I2</a:t>
                      </a:r>
                      <a:endParaRPr lang="en-US" sz="2300" b="1" i="0" u="none" strike="noStrike">
                        <a:solidFill>
                          <a:srgbClr val="000000"/>
                        </a:solidFill>
                        <a:effectLst/>
                        <a:latin typeface="Arial" panose="020B0604020202020204" pitchFamily="34" charset="0"/>
                        <a:cs typeface="Arial" panose="020B060402020202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l-GR" sz="2300" u="none" strike="noStrike" dirty="0">
                          <a:effectLst/>
                          <a:latin typeface="Arial" panose="020B0604020202020204" pitchFamily="34" charset="0"/>
                          <a:cs typeface="Arial" panose="020B0604020202020204" pitchFamily="34" charset="0"/>
                        </a:rPr>
                        <a:t>1.38</a:t>
                      </a:r>
                      <a:endParaRPr lang="el-GR" sz="23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594419014"/>
                  </a:ext>
                </a:extLst>
              </a:tr>
              <a:tr h="348001">
                <a:tc>
                  <a:txBody>
                    <a:bodyPr/>
                    <a:lstStyle/>
                    <a:p>
                      <a:pPr algn="ctr" fontAlgn="b"/>
                      <a:r>
                        <a:rPr lang="en-US" sz="2300" u="none" strike="noStrike" dirty="0">
                          <a:effectLst/>
                          <a:latin typeface="Arial" panose="020B0604020202020204" pitchFamily="34" charset="0"/>
                          <a:cs typeface="Arial" panose="020B0604020202020204" pitchFamily="34" charset="0"/>
                        </a:rPr>
                        <a:t>I3</a:t>
                      </a:r>
                      <a:endParaRPr lang="en-US" sz="2300" b="1"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l-GR" sz="2300" u="none" strike="noStrike" dirty="0">
                          <a:effectLst/>
                          <a:latin typeface="Arial" panose="020B0604020202020204" pitchFamily="34" charset="0"/>
                          <a:cs typeface="Arial" panose="020B0604020202020204" pitchFamily="34" charset="0"/>
                        </a:rPr>
                        <a:t>0.99</a:t>
                      </a:r>
                      <a:endParaRPr lang="el-GR" sz="23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66345482"/>
                  </a:ext>
                </a:extLst>
              </a:tr>
              <a:tr h="348001">
                <a:tc>
                  <a:txBody>
                    <a:bodyPr/>
                    <a:lstStyle/>
                    <a:p>
                      <a:pPr algn="ctr" fontAlgn="b"/>
                      <a:r>
                        <a:rPr lang="en-US" sz="2300" u="none" strike="noStrike">
                          <a:effectLst/>
                          <a:latin typeface="Arial" panose="020B0604020202020204" pitchFamily="34" charset="0"/>
                          <a:cs typeface="Arial" panose="020B0604020202020204" pitchFamily="34" charset="0"/>
                        </a:rPr>
                        <a:t>LSD</a:t>
                      </a:r>
                      <a:endParaRPr lang="en-US" sz="2300" b="1" i="0" u="none" strike="noStrike">
                        <a:solidFill>
                          <a:srgbClr val="000000"/>
                        </a:solidFill>
                        <a:effectLst/>
                        <a:latin typeface="Arial" panose="020B0604020202020204" pitchFamily="34" charset="0"/>
                        <a:cs typeface="Arial" panose="020B060402020202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l-GR" sz="2300" u="none" strike="noStrike" dirty="0">
                          <a:effectLst/>
                          <a:latin typeface="Arial" panose="020B0604020202020204" pitchFamily="34" charset="0"/>
                          <a:cs typeface="Arial" panose="020B0604020202020204" pitchFamily="34" charset="0"/>
                        </a:rPr>
                        <a:t>0.279</a:t>
                      </a:r>
                      <a:endParaRPr lang="el-GR" sz="2300" b="1"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765140378"/>
                  </a:ext>
                </a:extLst>
              </a:tr>
              <a:tr h="348001">
                <a:tc gridSpan="2">
                  <a:txBody>
                    <a:bodyPr/>
                    <a:lstStyle/>
                    <a:p>
                      <a:pPr algn="ctr" fontAlgn="b"/>
                      <a:r>
                        <a:rPr lang="en-US" sz="2300" u="none" strike="noStrike" dirty="0">
                          <a:effectLst/>
                          <a:latin typeface="Arial" panose="020B0604020202020204" pitchFamily="34" charset="0"/>
                          <a:cs typeface="Arial" panose="020B0604020202020204" pitchFamily="34" charset="0"/>
                        </a:rPr>
                        <a:t>BIOSTIMULANTS</a:t>
                      </a:r>
                      <a:endParaRPr lang="en-US" sz="2300" b="1"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l-GR"/>
                    </a:p>
                  </a:txBody>
                  <a:tcPr/>
                </a:tc>
                <a:extLst>
                  <a:ext uri="{0D108BD9-81ED-4DB2-BD59-A6C34878D82A}">
                    <a16:rowId xmlns:a16="http://schemas.microsoft.com/office/drawing/2014/main" val="3252122182"/>
                  </a:ext>
                </a:extLst>
              </a:tr>
              <a:tr h="348001">
                <a:tc>
                  <a:txBody>
                    <a:bodyPr/>
                    <a:lstStyle/>
                    <a:p>
                      <a:pPr algn="ctr" fontAlgn="b"/>
                      <a:r>
                        <a:rPr lang="en-US" sz="2300" u="none" strike="noStrike">
                          <a:effectLst/>
                          <a:latin typeface="Arial" panose="020B0604020202020204" pitchFamily="34" charset="0"/>
                          <a:cs typeface="Arial" panose="020B0604020202020204" pitchFamily="34" charset="0"/>
                        </a:rPr>
                        <a:t>Tr1</a:t>
                      </a:r>
                      <a:endParaRPr lang="en-US" sz="2300" b="1" i="0" u="none" strike="noStrike">
                        <a:solidFill>
                          <a:srgbClr val="000000"/>
                        </a:solidFill>
                        <a:effectLst/>
                        <a:latin typeface="Arial" panose="020B0604020202020204" pitchFamily="34" charset="0"/>
                        <a:cs typeface="Arial" panose="020B060402020202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l-GR" sz="2300" u="none" strike="noStrike">
                          <a:effectLst/>
                          <a:latin typeface="Arial" panose="020B0604020202020204" pitchFamily="34" charset="0"/>
                          <a:cs typeface="Arial" panose="020B0604020202020204" pitchFamily="34" charset="0"/>
                        </a:rPr>
                        <a:t>0.98</a:t>
                      </a:r>
                      <a:endParaRPr lang="el-GR" sz="2300" b="0" i="0" u="none" strike="noStrike">
                        <a:solidFill>
                          <a:srgbClr val="000000"/>
                        </a:solidFill>
                        <a:effectLst/>
                        <a:latin typeface="Arial" panose="020B0604020202020204" pitchFamily="34" charset="0"/>
                        <a:cs typeface="Arial" panose="020B060402020202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39328705"/>
                  </a:ext>
                </a:extLst>
              </a:tr>
              <a:tr h="348001">
                <a:tc>
                  <a:txBody>
                    <a:bodyPr/>
                    <a:lstStyle/>
                    <a:p>
                      <a:pPr algn="ctr" fontAlgn="b"/>
                      <a:r>
                        <a:rPr lang="en-US" sz="2300" u="none" strike="noStrike">
                          <a:effectLst/>
                          <a:latin typeface="Arial" panose="020B0604020202020204" pitchFamily="34" charset="0"/>
                          <a:cs typeface="Arial" panose="020B0604020202020204" pitchFamily="34" charset="0"/>
                        </a:rPr>
                        <a:t>Tr2</a:t>
                      </a:r>
                      <a:endParaRPr lang="en-US" sz="2300" b="1" i="0" u="none" strike="noStrike">
                        <a:solidFill>
                          <a:srgbClr val="000000"/>
                        </a:solidFill>
                        <a:effectLst/>
                        <a:latin typeface="Arial" panose="020B0604020202020204" pitchFamily="34" charset="0"/>
                        <a:cs typeface="Arial" panose="020B060402020202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l-GR" sz="2300" u="none" strike="noStrike" dirty="0">
                          <a:effectLst/>
                          <a:latin typeface="Arial" panose="020B0604020202020204" pitchFamily="34" charset="0"/>
                          <a:cs typeface="Arial" panose="020B0604020202020204" pitchFamily="34" charset="0"/>
                        </a:rPr>
                        <a:t>1.53</a:t>
                      </a:r>
                      <a:endParaRPr lang="el-GR" sz="23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165765525"/>
                  </a:ext>
                </a:extLst>
              </a:tr>
              <a:tr h="348001">
                <a:tc>
                  <a:txBody>
                    <a:bodyPr/>
                    <a:lstStyle/>
                    <a:p>
                      <a:pPr algn="ctr" fontAlgn="b"/>
                      <a:r>
                        <a:rPr lang="en-US" sz="2300" u="none" strike="noStrike">
                          <a:effectLst/>
                          <a:latin typeface="Arial" panose="020B0604020202020204" pitchFamily="34" charset="0"/>
                          <a:cs typeface="Arial" panose="020B0604020202020204" pitchFamily="34" charset="0"/>
                        </a:rPr>
                        <a:t>Tr3</a:t>
                      </a:r>
                      <a:endParaRPr lang="en-US" sz="2300" b="1" i="0" u="none" strike="noStrike">
                        <a:solidFill>
                          <a:srgbClr val="000000"/>
                        </a:solidFill>
                        <a:effectLst/>
                        <a:latin typeface="Arial" panose="020B0604020202020204" pitchFamily="34" charset="0"/>
                        <a:cs typeface="Arial" panose="020B060402020202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l-GR" sz="2300" u="none" strike="noStrike" dirty="0">
                          <a:effectLst/>
                          <a:latin typeface="Arial" panose="020B0604020202020204" pitchFamily="34" charset="0"/>
                          <a:cs typeface="Arial" panose="020B0604020202020204" pitchFamily="34" charset="0"/>
                        </a:rPr>
                        <a:t>1.38</a:t>
                      </a:r>
                      <a:endParaRPr lang="el-GR" sz="23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6008227"/>
                  </a:ext>
                </a:extLst>
              </a:tr>
              <a:tr h="348001">
                <a:tc>
                  <a:txBody>
                    <a:bodyPr/>
                    <a:lstStyle/>
                    <a:p>
                      <a:pPr algn="ctr" fontAlgn="b"/>
                      <a:r>
                        <a:rPr lang="en-US" sz="2300" b="0" u="none" strike="noStrike" dirty="0">
                          <a:effectLst/>
                          <a:latin typeface="Arial" panose="020B0604020202020204" pitchFamily="34" charset="0"/>
                          <a:cs typeface="Arial" panose="020B0604020202020204" pitchFamily="34" charset="0"/>
                        </a:rPr>
                        <a:t>Tr4</a:t>
                      </a:r>
                      <a:endParaRPr lang="en-US" sz="23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l-GR" sz="2300" u="none" strike="noStrike" dirty="0">
                          <a:effectLst/>
                          <a:latin typeface="Arial" panose="020B0604020202020204" pitchFamily="34" charset="0"/>
                          <a:cs typeface="Arial" panose="020B0604020202020204" pitchFamily="34" charset="0"/>
                        </a:rPr>
                        <a:t>1.67</a:t>
                      </a:r>
                      <a:endParaRPr lang="el-GR" sz="23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032244924"/>
                  </a:ext>
                </a:extLst>
              </a:tr>
              <a:tr h="348001">
                <a:tc>
                  <a:txBody>
                    <a:bodyPr/>
                    <a:lstStyle/>
                    <a:p>
                      <a:pPr algn="ctr" fontAlgn="b"/>
                      <a:r>
                        <a:rPr lang="en-US" sz="2300" u="none" strike="noStrike">
                          <a:effectLst/>
                          <a:latin typeface="Arial" panose="020B0604020202020204" pitchFamily="34" charset="0"/>
                          <a:cs typeface="Arial" panose="020B0604020202020204" pitchFamily="34" charset="0"/>
                        </a:rPr>
                        <a:t>Tr5</a:t>
                      </a:r>
                      <a:endParaRPr lang="en-US" sz="2300" b="1" i="0" u="none" strike="noStrike">
                        <a:solidFill>
                          <a:srgbClr val="000000"/>
                        </a:solidFill>
                        <a:effectLst/>
                        <a:latin typeface="Arial" panose="020B0604020202020204" pitchFamily="34" charset="0"/>
                        <a:cs typeface="Arial" panose="020B060402020202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l-GR" sz="2300" u="none" strike="noStrike" dirty="0">
                          <a:effectLst/>
                          <a:latin typeface="Arial" panose="020B0604020202020204" pitchFamily="34" charset="0"/>
                          <a:cs typeface="Arial" panose="020B0604020202020204" pitchFamily="34" charset="0"/>
                        </a:rPr>
                        <a:t>1.49</a:t>
                      </a:r>
                      <a:endParaRPr lang="el-GR" sz="23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958174293"/>
                  </a:ext>
                </a:extLst>
              </a:tr>
              <a:tr h="348001">
                <a:tc>
                  <a:txBody>
                    <a:bodyPr/>
                    <a:lstStyle/>
                    <a:p>
                      <a:pPr algn="ctr" fontAlgn="b"/>
                      <a:r>
                        <a:rPr lang="en-US" sz="2300" u="none" strike="noStrike" dirty="0">
                          <a:effectLst/>
                          <a:latin typeface="Arial" panose="020B0604020202020204" pitchFamily="34" charset="0"/>
                          <a:cs typeface="Arial" panose="020B0604020202020204" pitchFamily="34" charset="0"/>
                        </a:rPr>
                        <a:t>LSD</a:t>
                      </a:r>
                      <a:endParaRPr lang="en-US" sz="2300" b="1"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l-GR" sz="2300" u="none" strike="noStrike" dirty="0">
                          <a:effectLst/>
                          <a:latin typeface="Arial" panose="020B0604020202020204" pitchFamily="34" charset="0"/>
                          <a:cs typeface="Arial" panose="020B0604020202020204" pitchFamily="34" charset="0"/>
                        </a:rPr>
                        <a:t>0.240</a:t>
                      </a:r>
                      <a:endParaRPr lang="el-GR" sz="2300" b="1"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88933134"/>
                  </a:ext>
                </a:extLst>
              </a:tr>
            </a:tbl>
          </a:graphicData>
        </a:graphic>
      </p:graphicFrame>
      <p:graphicFrame>
        <p:nvGraphicFramePr>
          <p:cNvPr id="60" name="Πίνακας 59"/>
          <p:cNvGraphicFramePr>
            <a:graphicFrameLocks noGrp="1"/>
          </p:cNvGraphicFramePr>
          <p:nvPr>
            <p:extLst>
              <p:ext uri="{D42A27DB-BD31-4B8C-83A1-F6EECF244321}">
                <p14:modId xmlns:p14="http://schemas.microsoft.com/office/powerpoint/2010/main" val="2450542354"/>
              </p:ext>
            </p:extLst>
          </p:nvPr>
        </p:nvGraphicFramePr>
        <p:xfrm>
          <a:off x="5563445" y="21529004"/>
          <a:ext cx="5461001" cy="6939799"/>
        </p:xfrm>
        <a:graphic>
          <a:graphicData uri="http://schemas.openxmlformats.org/drawingml/2006/table">
            <a:tbl>
              <a:tblPr firstRow="1" firstCol="1" bandRow="1">
                <a:tableStyleId>{5C22544A-7EE6-4342-B048-85BDC9FD1C3A}</a:tableStyleId>
              </a:tblPr>
              <a:tblGrid>
                <a:gridCol w="2184288">
                  <a:extLst>
                    <a:ext uri="{9D8B030D-6E8A-4147-A177-3AD203B41FA5}">
                      <a16:colId xmlns:a16="http://schemas.microsoft.com/office/drawing/2014/main" val="649179464"/>
                    </a:ext>
                  </a:extLst>
                </a:gridCol>
                <a:gridCol w="2184288">
                  <a:extLst>
                    <a:ext uri="{9D8B030D-6E8A-4147-A177-3AD203B41FA5}">
                      <a16:colId xmlns:a16="http://schemas.microsoft.com/office/drawing/2014/main" val="2069594907"/>
                    </a:ext>
                  </a:extLst>
                </a:gridCol>
                <a:gridCol w="1092425">
                  <a:extLst>
                    <a:ext uri="{9D8B030D-6E8A-4147-A177-3AD203B41FA5}">
                      <a16:colId xmlns:a16="http://schemas.microsoft.com/office/drawing/2014/main" val="2735748884"/>
                    </a:ext>
                  </a:extLst>
                </a:gridCol>
              </a:tblGrid>
              <a:tr h="753754">
                <a:tc>
                  <a:txBody>
                    <a:bodyPr/>
                    <a:lstStyle/>
                    <a:p>
                      <a:pPr algn="ctr" fontAlgn="b"/>
                      <a:r>
                        <a:rPr lang="en-US" sz="2300" b="0" u="none" strike="noStrike" dirty="0">
                          <a:solidFill>
                            <a:schemeClr val="tx1"/>
                          </a:solidFill>
                          <a:effectLst/>
                          <a:latin typeface="Arial" panose="020B0604020202020204" pitchFamily="34" charset="0"/>
                          <a:cs typeface="Arial" panose="020B0604020202020204" pitchFamily="34" charset="0"/>
                        </a:rPr>
                        <a:t>Irrigation</a:t>
                      </a:r>
                      <a:endParaRPr lang="en-US" sz="2300" b="0" i="0" u="none" strike="noStrike" dirty="0">
                        <a:solidFill>
                          <a:schemeClr val="tx1"/>
                        </a:solidFill>
                        <a:effectLst/>
                        <a:latin typeface="Arial" panose="020B0604020202020204" pitchFamily="34" charset="0"/>
                        <a:cs typeface="Arial" panose="020B0604020202020204" pitchFamily="34" charset="0"/>
                      </a:endParaRPr>
                    </a:p>
                  </a:txBody>
                  <a:tcPr marL="7620" marR="7620" marT="7620" marB="0" anchor="ctr">
                    <a:solidFill>
                      <a:schemeClr val="bg2"/>
                    </a:solidFill>
                  </a:tcPr>
                </a:tc>
                <a:tc>
                  <a:txBody>
                    <a:bodyPr/>
                    <a:lstStyle/>
                    <a:p>
                      <a:pPr algn="ctr" fontAlgn="b"/>
                      <a:r>
                        <a:rPr lang="en-US" sz="2300" b="0" u="none" strike="noStrike" dirty="0" err="1">
                          <a:solidFill>
                            <a:schemeClr val="tx1"/>
                          </a:solidFill>
                          <a:effectLst/>
                          <a:latin typeface="Arial" panose="020B0604020202020204" pitchFamily="34" charset="0"/>
                          <a:cs typeface="Arial" panose="020B0604020202020204" pitchFamily="34" charset="0"/>
                        </a:rPr>
                        <a:t>Biostimulants</a:t>
                      </a:r>
                      <a:endParaRPr lang="en-US" sz="2300" b="0" i="0" u="none" strike="noStrike" dirty="0">
                        <a:solidFill>
                          <a:schemeClr val="tx1"/>
                        </a:solidFill>
                        <a:effectLst/>
                        <a:latin typeface="Arial" panose="020B0604020202020204" pitchFamily="34" charset="0"/>
                        <a:cs typeface="Arial" panose="020B0604020202020204" pitchFamily="34" charset="0"/>
                      </a:endParaRPr>
                    </a:p>
                  </a:txBody>
                  <a:tcPr marL="7620" marR="7620" marT="7620" marB="0" anchor="ctr">
                    <a:solidFill>
                      <a:schemeClr val="bg2"/>
                    </a:solidFill>
                  </a:tcPr>
                </a:tc>
                <a:tc>
                  <a:txBody>
                    <a:bodyPr/>
                    <a:lstStyle/>
                    <a:p>
                      <a:pPr>
                        <a:lnSpc>
                          <a:spcPct val="107000"/>
                        </a:lnSpc>
                        <a:spcAft>
                          <a:spcPts val="800"/>
                        </a:spcAft>
                      </a:pPr>
                      <a:r>
                        <a:rPr lang="el-GR" sz="2300" b="0" u="none" strike="noStrike" kern="1200" dirty="0">
                          <a:solidFill>
                            <a:schemeClr val="tx1"/>
                          </a:solidFill>
                          <a:effectLst/>
                          <a:latin typeface="Arial" panose="020B0604020202020204" pitchFamily="34" charset="0"/>
                          <a:ea typeface="+mn-ea"/>
                          <a:cs typeface="Arial" panose="020B0604020202020204" pitchFamily="34" charset="0"/>
                        </a:rPr>
                        <a:t>T</a:t>
                      </a:r>
                      <a:r>
                        <a:rPr lang="en-US" sz="2300" b="0" u="none" strike="noStrike" kern="1200" dirty="0">
                          <a:solidFill>
                            <a:schemeClr val="tx1"/>
                          </a:solidFill>
                          <a:effectLst/>
                          <a:latin typeface="Arial" panose="020B0604020202020204" pitchFamily="34" charset="0"/>
                          <a:ea typeface="+mn-ea"/>
                          <a:cs typeface="Arial" panose="020B0604020202020204" pitchFamily="34" charset="0"/>
                        </a:rPr>
                        <a:t>.F</a:t>
                      </a:r>
                      <a:r>
                        <a:rPr lang="el-GR" sz="2300" b="0" u="none" strike="noStrike" kern="1200" dirty="0">
                          <a:solidFill>
                            <a:schemeClr val="tx1"/>
                          </a:solidFill>
                          <a:effectLst/>
                          <a:latin typeface="Arial" panose="020B0604020202020204" pitchFamily="34" charset="0"/>
                          <a:ea typeface="+mn-ea"/>
                          <a:cs typeface="Arial" panose="020B0604020202020204" pitchFamily="34" charset="0"/>
                        </a:rPr>
                        <a:t>.</a:t>
                      </a:r>
                      <a:r>
                        <a:rPr lang="en-US" sz="2300" b="0" u="none" strike="noStrike" kern="1200" dirty="0">
                          <a:solidFill>
                            <a:schemeClr val="tx1"/>
                          </a:solidFill>
                          <a:effectLst/>
                          <a:latin typeface="Arial" panose="020B0604020202020204" pitchFamily="34" charset="0"/>
                          <a:ea typeface="+mn-ea"/>
                          <a:cs typeface="Arial" panose="020B0604020202020204" pitchFamily="34" charset="0"/>
                        </a:rPr>
                        <a:t>Y</a:t>
                      </a:r>
                      <a:r>
                        <a:rPr lang="el-GR" sz="2300" b="0" u="none" strike="noStrike" kern="1200" dirty="0">
                          <a:solidFill>
                            <a:schemeClr val="tx1"/>
                          </a:solidFill>
                          <a:effectLst/>
                          <a:latin typeface="Arial" panose="020B0604020202020204" pitchFamily="34" charset="0"/>
                          <a:ea typeface="+mn-ea"/>
                          <a:cs typeface="Arial" panose="020B0604020202020204" pitchFamily="34" charset="0"/>
                        </a:rPr>
                        <a:t>. K</a:t>
                      </a:r>
                      <a:r>
                        <a:rPr lang="en-US" sz="2300" b="0" u="none" strike="noStrike" kern="1200" dirty="0">
                          <a:solidFill>
                            <a:schemeClr val="tx1"/>
                          </a:solidFill>
                          <a:effectLst/>
                          <a:latin typeface="Arial" panose="020B0604020202020204" pitchFamily="34" charset="0"/>
                          <a:ea typeface="+mn-ea"/>
                          <a:cs typeface="Arial" panose="020B0604020202020204" pitchFamily="34" charset="0"/>
                        </a:rPr>
                        <a:t>g</a:t>
                      </a:r>
                      <a:r>
                        <a:rPr lang="el-GR" sz="2300" b="0" u="none" strike="noStrike" kern="1200" dirty="0">
                          <a:solidFill>
                            <a:schemeClr val="tx1"/>
                          </a:solidFill>
                          <a:effectLst/>
                          <a:latin typeface="Arial" panose="020B0604020202020204" pitchFamily="34" charset="0"/>
                          <a:ea typeface="+mn-ea"/>
                          <a:cs typeface="Arial" panose="020B0604020202020204" pitchFamily="34" charset="0"/>
                        </a:rPr>
                        <a:t>/</a:t>
                      </a:r>
                      <a:r>
                        <a:rPr lang="en-US" sz="2300" b="0" u="none" strike="noStrike" kern="1200" dirty="0">
                          <a:solidFill>
                            <a:schemeClr val="tx1"/>
                          </a:solidFill>
                          <a:effectLst/>
                          <a:latin typeface="Arial" panose="020B0604020202020204" pitchFamily="34" charset="0"/>
                          <a:ea typeface="+mn-ea"/>
                          <a:cs typeface="Arial" panose="020B0604020202020204" pitchFamily="34" charset="0"/>
                        </a:rPr>
                        <a:t>ha</a:t>
                      </a:r>
                      <a:endParaRPr lang="el-GR" sz="2300" b="0" u="none" strike="noStrike" kern="1200" dirty="0">
                        <a:solidFill>
                          <a:schemeClr val="tx1"/>
                        </a:solidFill>
                        <a:effectLst/>
                        <a:latin typeface="Arial" panose="020B0604020202020204" pitchFamily="34" charset="0"/>
                        <a:ea typeface="+mn-ea"/>
                        <a:cs typeface="Arial" panose="020B0604020202020204" pitchFamily="34" charset="0"/>
                      </a:endParaRPr>
                    </a:p>
                  </a:txBody>
                  <a:tcPr marL="7620" marR="7620" marT="7620" marB="0" anchor="ctr">
                    <a:solidFill>
                      <a:schemeClr val="bg2"/>
                    </a:solidFill>
                  </a:tcPr>
                </a:tc>
                <a:extLst>
                  <a:ext uri="{0D108BD9-81ED-4DB2-BD59-A6C34878D82A}">
                    <a16:rowId xmlns:a16="http://schemas.microsoft.com/office/drawing/2014/main" val="291459039"/>
                  </a:ext>
                </a:extLst>
              </a:tr>
              <a:tr h="252095">
                <a:tc rowSpan="5">
                  <a:txBody>
                    <a:bodyPr/>
                    <a:lstStyle/>
                    <a:p>
                      <a:pPr marL="0" algn="ctr" defTabSz="2339950" rtl="0" eaLnBrk="1" fontAlgn="b" latinLnBrk="0" hangingPunct="1">
                        <a:lnSpc>
                          <a:spcPct val="107000"/>
                        </a:lnSpc>
                        <a:spcAft>
                          <a:spcPts val="800"/>
                        </a:spcAft>
                      </a:pPr>
                      <a:r>
                        <a:rPr lang="en-US" sz="2300" b="0" i="0" u="none" strike="noStrike" kern="1200" dirty="0">
                          <a:solidFill>
                            <a:srgbClr val="000000"/>
                          </a:solidFill>
                          <a:effectLst/>
                          <a:latin typeface="Arial" panose="020B0604020202020204" pitchFamily="34" charset="0"/>
                          <a:ea typeface="+mn-ea"/>
                          <a:cs typeface="Arial" panose="020B0604020202020204" pitchFamily="34" charset="0"/>
                        </a:rPr>
                        <a:t>1</a:t>
                      </a:r>
                      <a:endParaRPr lang="el-GR" sz="2300" b="0" i="0" u="none" strike="noStrike" kern="1200" dirty="0">
                        <a:solidFill>
                          <a:srgbClr val="000000"/>
                        </a:solidFill>
                        <a:effectLst/>
                        <a:latin typeface="Arial" panose="020B0604020202020204" pitchFamily="34" charset="0"/>
                        <a:ea typeface="+mn-ea"/>
                        <a:cs typeface="Arial" panose="020B0604020202020204" pitchFamily="34" charset="0"/>
                      </a:endParaRPr>
                    </a:p>
                  </a:txBody>
                  <a:tcPr marL="7620" marR="7620" marT="7620" marB="0" anchor="ctr">
                    <a:solidFill>
                      <a:schemeClr val="bg2"/>
                    </a:solidFill>
                  </a:tcPr>
                </a:tc>
                <a:tc>
                  <a:txBody>
                    <a:bodyPr/>
                    <a:lstStyle/>
                    <a:p>
                      <a:pPr>
                        <a:lnSpc>
                          <a:spcPct val="107000"/>
                        </a:lnSpc>
                        <a:spcAft>
                          <a:spcPts val="800"/>
                        </a:spcAft>
                      </a:pPr>
                      <a:r>
                        <a:rPr lang="el-GR" sz="2300" u="none" strike="noStrike" kern="1200" dirty="0">
                          <a:solidFill>
                            <a:schemeClr val="dk1"/>
                          </a:solidFill>
                          <a:effectLst/>
                          <a:latin typeface="Arial" panose="020B0604020202020204" pitchFamily="34" charset="0"/>
                          <a:ea typeface="+mn-ea"/>
                          <a:cs typeface="Arial" panose="020B0604020202020204" pitchFamily="34" charset="0"/>
                        </a:rPr>
                        <a:t>1</a:t>
                      </a:r>
                    </a:p>
                  </a:txBody>
                  <a:tcPr marL="7620" marR="7620" marT="7620" marB="0" anchor="b">
                    <a:solidFill>
                      <a:schemeClr val="bg2"/>
                    </a:solidFill>
                  </a:tcPr>
                </a:tc>
                <a:tc>
                  <a:txBody>
                    <a:bodyPr/>
                    <a:lstStyle/>
                    <a:p>
                      <a:pPr>
                        <a:lnSpc>
                          <a:spcPct val="107000"/>
                        </a:lnSpc>
                        <a:spcAft>
                          <a:spcPts val="800"/>
                        </a:spcAft>
                      </a:pPr>
                      <a:r>
                        <a:rPr lang="el-GR" sz="2300" u="none" strike="noStrike" kern="1200">
                          <a:solidFill>
                            <a:schemeClr val="dk1"/>
                          </a:solidFill>
                          <a:effectLst/>
                          <a:latin typeface="Arial" panose="020B0604020202020204" pitchFamily="34" charset="0"/>
                          <a:ea typeface="+mn-ea"/>
                          <a:cs typeface="Arial" panose="020B0604020202020204" pitchFamily="34" charset="0"/>
                        </a:rPr>
                        <a:t>174.3</a:t>
                      </a:r>
                    </a:p>
                  </a:txBody>
                  <a:tcPr marL="7620" marR="7620" marT="7620" marB="0" anchor="b">
                    <a:solidFill>
                      <a:schemeClr val="bg2"/>
                    </a:solidFill>
                  </a:tcPr>
                </a:tc>
                <a:extLst>
                  <a:ext uri="{0D108BD9-81ED-4DB2-BD59-A6C34878D82A}">
                    <a16:rowId xmlns:a16="http://schemas.microsoft.com/office/drawing/2014/main" val="627737123"/>
                  </a:ext>
                </a:extLst>
              </a:tr>
              <a:tr h="353060">
                <a:tc vMerge="1">
                  <a:txBody>
                    <a:bodyPr/>
                    <a:lstStyle/>
                    <a:p>
                      <a:endParaRPr lang="el-GR"/>
                    </a:p>
                  </a:txBody>
                  <a:tcPr/>
                </a:tc>
                <a:tc>
                  <a:txBody>
                    <a:bodyPr/>
                    <a:lstStyle/>
                    <a:p>
                      <a:pPr>
                        <a:lnSpc>
                          <a:spcPct val="107000"/>
                        </a:lnSpc>
                        <a:spcAft>
                          <a:spcPts val="800"/>
                        </a:spcAft>
                      </a:pPr>
                      <a:r>
                        <a:rPr lang="el-GR" sz="2300" u="none" strike="noStrike" kern="1200" dirty="0">
                          <a:solidFill>
                            <a:schemeClr val="dk1"/>
                          </a:solidFill>
                          <a:effectLst/>
                          <a:latin typeface="Arial" panose="020B0604020202020204" pitchFamily="34" charset="0"/>
                          <a:ea typeface="+mn-ea"/>
                          <a:cs typeface="Arial" panose="020B0604020202020204" pitchFamily="34" charset="0"/>
                        </a:rPr>
                        <a:t>2</a:t>
                      </a:r>
                    </a:p>
                  </a:txBody>
                  <a:tcPr marL="7620" marR="7620" marT="7620" marB="0" anchor="b">
                    <a:solidFill>
                      <a:schemeClr val="bg2"/>
                    </a:solidFill>
                  </a:tcPr>
                </a:tc>
                <a:tc>
                  <a:txBody>
                    <a:bodyPr/>
                    <a:lstStyle/>
                    <a:p>
                      <a:pPr>
                        <a:lnSpc>
                          <a:spcPct val="107000"/>
                        </a:lnSpc>
                        <a:spcAft>
                          <a:spcPts val="800"/>
                        </a:spcAft>
                      </a:pPr>
                      <a:r>
                        <a:rPr lang="el-GR" sz="2300" u="none" strike="noStrike" kern="1200">
                          <a:solidFill>
                            <a:schemeClr val="dk1"/>
                          </a:solidFill>
                          <a:effectLst/>
                          <a:latin typeface="Arial" panose="020B0604020202020204" pitchFamily="34" charset="0"/>
                          <a:ea typeface="+mn-ea"/>
                          <a:cs typeface="Arial" panose="020B0604020202020204" pitchFamily="34" charset="0"/>
                        </a:rPr>
                        <a:t>476.2</a:t>
                      </a:r>
                    </a:p>
                  </a:txBody>
                  <a:tcPr marL="7620" marR="7620" marT="7620" marB="0" anchor="b">
                    <a:solidFill>
                      <a:schemeClr val="bg2"/>
                    </a:solidFill>
                  </a:tcPr>
                </a:tc>
                <a:extLst>
                  <a:ext uri="{0D108BD9-81ED-4DB2-BD59-A6C34878D82A}">
                    <a16:rowId xmlns:a16="http://schemas.microsoft.com/office/drawing/2014/main" val="3035985968"/>
                  </a:ext>
                </a:extLst>
              </a:tr>
              <a:tr h="297815">
                <a:tc vMerge="1">
                  <a:txBody>
                    <a:bodyPr/>
                    <a:lstStyle/>
                    <a:p>
                      <a:endParaRPr lang="el-GR"/>
                    </a:p>
                  </a:txBody>
                  <a:tcPr/>
                </a:tc>
                <a:tc>
                  <a:txBody>
                    <a:bodyPr/>
                    <a:lstStyle/>
                    <a:p>
                      <a:pPr>
                        <a:lnSpc>
                          <a:spcPct val="107000"/>
                        </a:lnSpc>
                        <a:spcAft>
                          <a:spcPts val="800"/>
                        </a:spcAft>
                      </a:pPr>
                      <a:r>
                        <a:rPr lang="el-GR" sz="2300" u="none" strike="noStrike" kern="1200" dirty="0">
                          <a:solidFill>
                            <a:schemeClr val="dk1"/>
                          </a:solidFill>
                          <a:effectLst/>
                          <a:latin typeface="Arial" panose="020B0604020202020204" pitchFamily="34" charset="0"/>
                          <a:ea typeface="+mn-ea"/>
                          <a:cs typeface="Arial" panose="020B0604020202020204" pitchFamily="34" charset="0"/>
                        </a:rPr>
                        <a:t>3</a:t>
                      </a:r>
                    </a:p>
                  </a:txBody>
                  <a:tcPr marL="7620" marR="7620" marT="7620" marB="0" anchor="b">
                    <a:solidFill>
                      <a:schemeClr val="bg2"/>
                    </a:solidFill>
                  </a:tcPr>
                </a:tc>
                <a:tc>
                  <a:txBody>
                    <a:bodyPr/>
                    <a:lstStyle/>
                    <a:p>
                      <a:pPr>
                        <a:lnSpc>
                          <a:spcPct val="107000"/>
                        </a:lnSpc>
                        <a:spcAft>
                          <a:spcPts val="800"/>
                        </a:spcAft>
                      </a:pPr>
                      <a:r>
                        <a:rPr lang="el-GR" sz="2300" u="none" strike="noStrike" kern="1200" dirty="0">
                          <a:solidFill>
                            <a:schemeClr val="dk1"/>
                          </a:solidFill>
                          <a:effectLst/>
                          <a:latin typeface="Arial" panose="020B0604020202020204" pitchFamily="34" charset="0"/>
                          <a:ea typeface="+mn-ea"/>
                          <a:cs typeface="Arial" panose="020B0604020202020204" pitchFamily="34" charset="0"/>
                        </a:rPr>
                        <a:t>410.5</a:t>
                      </a:r>
                    </a:p>
                  </a:txBody>
                  <a:tcPr marL="7620" marR="7620" marT="7620" marB="0" anchor="b">
                    <a:solidFill>
                      <a:schemeClr val="bg2"/>
                    </a:solidFill>
                  </a:tcPr>
                </a:tc>
                <a:extLst>
                  <a:ext uri="{0D108BD9-81ED-4DB2-BD59-A6C34878D82A}">
                    <a16:rowId xmlns:a16="http://schemas.microsoft.com/office/drawing/2014/main" val="247137783"/>
                  </a:ext>
                </a:extLst>
              </a:tr>
              <a:tr h="396875">
                <a:tc vMerge="1">
                  <a:txBody>
                    <a:bodyPr/>
                    <a:lstStyle/>
                    <a:p>
                      <a:endParaRPr lang="el-GR"/>
                    </a:p>
                  </a:txBody>
                  <a:tcPr/>
                </a:tc>
                <a:tc>
                  <a:txBody>
                    <a:bodyPr/>
                    <a:lstStyle/>
                    <a:p>
                      <a:pPr>
                        <a:lnSpc>
                          <a:spcPct val="107000"/>
                        </a:lnSpc>
                        <a:spcAft>
                          <a:spcPts val="800"/>
                        </a:spcAft>
                      </a:pPr>
                      <a:r>
                        <a:rPr lang="el-GR" sz="2300" u="none" strike="noStrike" kern="1200" dirty="0">
                          <a:solidFill>
                            <a:schemeClr val="dk1"/>
                          </a:solidFill>
                          <a:effectLst/>
                          <a:latin typeface="Arial" panose="020B0604020202020204" pitchFamily="34" charset="0"/>
                          <a:ea typeface="+mn-ea"/>
                          <a:cs typeface="Arial" panose="020B0604020202020204" pitchFamily="34" charset="0"/>
                        </a:rPr>
                        <a:t>4</a:t>
                      </a:r>
                    </a:p>
                  </a:txBody>
                  <a:tcPr marL="7620" marR="7620" marT="7620" marB="0" anchor="b">
                    <a:solidFill>
                      <a:schemeClr val="bg2"/>
                    </a:solidFill>
                  </a:tcPr>
                </a:tc>
                <a:tc>
                  <a:txBody>
                    <a:bodyPr/>
                    <a:lstStyle/>
                    <a:p>
                      <a:pPr>
                        <a:lnSpc>
                          <a:spcPct val="107000"/>
                        </a:lnSpc>
                        <a:spcAft>
                          <a:spcPts val="800"/>
                        </a:spcAft>
                      </a:pPr>
                      <a:r>
                        <a:rPr lang="el-GR" sz="2300" u="none" strike="noStrike" kern="1200" dirty="0">
                          <a:solidFill>
                            <a:schemeClr val="dk1"/>
                          </a:solidFill>
                          <a:effectLst/>
                          <a:latin typeface="Arial" panose="020B0604020202020204" pitchFamily="34" charset="0"/>
                          <a:ea typeface="+mn-ea"/>
                          <a:cs typeface="Arial" panose="020B0604020202020204" pitchFamily="34" charset="0"/>
                        </a:rPr>
                        <a:t>384.6</a:t>
                      </a:r>
                    </a:p>
                  </a:txBody>
                  <a:tcPr marL="7620" marR="7620" marT="7620" marB="0" anchor="b">
                    <a:solidFill>
                      <a:schemeClr val="bg2"/>
                    </a:solidFill>
                  </a:tcPr>
                </a:tc>
                <a:extLst>
                  <a:ext uri="{0D108BD9-81ED-4DB2-BD59-A6C34878D82A}">
                    <a16:rowId xmlns:a16="http://schemas.microsoft.com/office/drawing/2014/main" val="1368932347"/>
                  </a:ext>
                </a:extLst>
              </a:tr>
              <a:tr h="396875">
                <a:tc vMerge="1">
                  <a:txBody>
                    <a:bodyPr/>
                    <a:lstStyle/>
                    <a:p>
                      <a:endParaRPr lang="el-GR"/>
                    </a:p>
                  </a:txBody>
                  <a:tcPr/>
                </a:tc>
                <a:tc>
                  <a:txBody>
                    <a:bodyPr/>
                    <a:lstStyle/>
                    <a:p>
                      <a:pPr>
                        <a:lnSpc>
                          <a:spcPct val="107000"/>
                        </a:lnSpc>
                        <a:spcAft>
                          <a:spcPts val="800"/>
                        </a:spcAft>
                      </a:pPr>
                      <a:r>
                        <a:rPr lang="el-GR" sz="2300" u="none" strike="noStrike" kern="1200" dirty="0">
                          <a:solidFill>
                            <a:schemeClr val="dk1"/>
                          </a:solidFill>
                          <a:effectLst/>
                          <a:latin typeface="Arial" panose="020B0604020202020204" pitchFamily="34" charset="0"/>
                          <a:ea typeface="+mn-ea"/>
                          <a:cs typeface="Arial" panose="020B0604020202020204" pitchFamily="34" charset="0"/>
                        </a:rPr>
                        <a:t>5</a:t>
                      </a:r>
                    </a:p>
                  </a:txBody>
                  <a:tcPr marL="7620" marR="7620" marT="7620" marB="0" anchor="b">
                    <a:solidFill>
                      <a:schemeClr val="bg2"/>
                    </a:solidFill>
                  </a:tcPr>
                </a:tc>
                <a:tc>
                  <a:txBody>
                    <a:bodyPr/>
                    <a:lstStyle/>
                    <a:p>
                      <a:pPr>
                        <a:lnSpc>
                          <a:spcPct val="107000"/>
                        </a:lnSpc>
                        <a:spcAft>
                          <a:spcPts val="800"/>
                        </a:spcAft>
                      </a:pPr>
                      <a:r>
                        <a:rPr lang="el-GR" sz="2300" u="none" strike="noStrike" kern="1200" dirty="0">
                          <a:solidFill>
                            <a:schemeClr val="dk1"/>
                          </a:solidFill>
                          <a:effectLst/>
                          <a:latin typeface="Arial" panose="020B0604020202020204" pitchFamily="34" charset="0"/>
                          <a:ea typeface="+mn-ea"/>
                          <a:cs typeface="Arial" panose="020B0604020202020204" pitchFamily="34" charset="0"/>
                        </a:rPr>
                        <a:t>390.3</a:t>
                      </a:r>
                    </a:p>
                  </a:txBody>
                  <a:tcPr marL="7620" marR="7620" marT="7620" marB="0" anchor="b">
                    <a:solidFill>
                      <a:schemeClr val="bg2"/>
                    </a:solidFill>
                  </a:tcPr>
                </a:tc>
                <a:extLst>
                  <a:ext uri="{0D108BD9-81ED-4DB2-BD59-A6C34878D82A}">
                    <a16:rowId xmlns:a16="http://schemas.microsoft.com/office/drawing/2014/main" val="4114565671"/>
                  </a:ext>
                </a:extLst>
              </a:tr>
              <a:tr h="396875">
                <a:tc rowSpan="5">
                  <a:txBody>
                    <a:bodyPr/>
                    <a:lstStyle/>
                    <a:p>
                      <a:pPr marL="0" algn="ctr" defTabSz="2339950" rtl="0" eaLnBrk="1" fontAlgn="b" latinLnBrk="0" hangingPunct="1">
                        <a:lnSpc>
                          <a:spcPct val="107000"/>
                        </a:lnSpc>
                        <a:spcAft>
                          <a:spcPts val="800"/>
                        </a:spcAft>
                      </a:pPr>
                      <a:r>
                        <a:rPr lang="en-US" sz="2300" b="0" i="0" u="none" strike="noStrike" kern="1200" dirty="0">
                          <a:solidFill>
                            <a:srgbClr val="000000"/>
                          </a:solidFill>
                          <a:effectLst/>
                          <a:latin typeface="Arial" panose="020B0604020202020204" pitchFamily="34" charset="0"/>
                          <a:ea typeface="+mn-ea"/>
                          <a:cs typeface="Arial" panose="020B0604020202020204" pitchFamily="34" charset="0"/>
                        </a:rPr>
                        <a:t>2</a:t>
                      </a:r>
                      <a:endParaRPr lang="el-GR" sz="2300" b="0" i="0" u="none" strike="noStrike" kern="1200" dirty="0">
                        <a:solidFill>
                          <a:srgbClr val="000000"/>
                        </a:solidFill>
                        <a:effectLst/>
                        <a:latin typeface="Arial" panose="020B0604020202020204" pitchFamily="34" charset="0"/>
                        <a:ea typeface="+mn-ea"/>
                        <a:cs typeface="Arial" panose="020B0604020202020204" pitchFamily="34" charset="0"/>
                      </a:endParaRPr>
                    </a:p>
                  </a:txBody>
                  <a:tcPr marL="7620" marR="7620" marT="7620" marB="0" anchor="ctr">
                    <a:solidFill>
                      <a:schemeClr val="bg2"/>
                    </a:solidFill>
                  </a:tcPr>
                </a:tc>
                <a:tc>
                  <a:txBody>
                    <a:bodyPr/>
                    <a:lstStyle/>
                    <a:p>
                      <a:pPr>
                        <a:lnSpc>
                          <a:spcPct val="107000"/>
                        </a:lnSpc>
                        <a:spcAft>
                          <a:spcPts val="800"/>
                        </a:spcAft>
                      </a:pPr>
                      <a:r>
                        <a:rPr lang="el-GR" sz="2300" u="none" strike="noStrike" kern="1200" dirty="0">
                          <a:solidFill>
                            <a:schemeClr val="dk1"/>
                          </a:solidFill>
                          <a:effectLst/>
                          <a:latin typeface="Arial" panose="020B0604020202020204" pitchFamily="34" charset="0"/>
                          <a:ea typeface="+mn-ea"/>
                          <a:cs typeface="Arial" panose="020B0604020202020204" pitchFamily="34" charset="0"/>
                        </a:rPr>
                        <a:t>1</a:t>
                      </a:r>
                    </a:p>
                  </a:txBody>
                  <a:tcPr marL="7620" marR="7620" marT="7620" marB="0" anchor="b">
                    <a:solidFill>
                      <a:schemeClr val="bg2"/>
                    </a:solidFill>
                  </a:tcPr>
                </a:tc>
                <a:tc>
                  <a:txBody>
                    <a:bodyPr/>
                    <a:lstStyle/>
                    <a:p>
                      <a:pPr>
                        <a:lnSpc>
                          <a:spcPct val="107000"/>
                        </a:lnSpc>
                        <a:spcAft>
                          <a:spcPts val="800"/>
                        </a:spcAft>
                      </a:pPr>
                      <a:r>
                        <a:rPr lang="el-GR" sz="2300" u="none" strike="noStrike" kern="1200" dirty="0">
                          <a:solidFill>
                            <a:schemeClr val="dk1"/>
                          </a:solidFill>
                          <a:effectLst/>
                          <a:latin typeface="Arial" panose="020B0604020202020204" pitchFamily="34" charset="0"/>
                          <a:ea typeface="+mn-ea"/>
                          <a:cs typeface="Arial" panose="020B0604020202020204" pitchFamily="34" charset="0"/>
                        </a:rPr>
                        <a:t>251.9</a:t>
                      </a:r>
                    </a:p>
                  </a:txBody>
                  <a:tcPr marL="7620" marR="7620" marT="7620" marB="0" anchor="b">
                    <a:solidFill>
                      <a:schemeClr val="bg2"/>
                    </a:solidFill>
                  </a:tcPr>
                </a:tc>
                <a:extLst>
                  <a:ext uri="{0D108BD9-81ED-4DB2-BD59-A6C34878D82A}">
                    <a16:rowId xmlns:a16="http://schemas.microsoft.com/office/drawing/2014/main" val="66254516"/>
                  </a:ext>
                </a:extLst>
              </a:tr>
              <a:tr h="396875">
                <a:tc vMerge="1">
                  <a:txBody>
                    <a:bodyPr/>
                    <a:lstStyle/>
                    <a:p>
                      <a:endParaRPr lang="el-GR"/>
                    </a:p>
                  </a:txBody>
                  <a:tcPr/>
                </a:tc>
                <a:tc>
                  <a:txBody>
                    <a:bodyPr/>
                    <a:lstStyle/>
                    <a:p>
                      <a:pPr>
                        <a:lnSpc>
                          <a:spcPct val="107000"/>
                        </a:lnSpc>
                        <a:spcAft>
                          <a:spcPts val="800"/>
                        </a:spcAft>
                      </a:pPr>
                      <a:r>
                        <a:rPr lang="el-GR" sz="2300" u="none" strike="noStrike" kern="1200" dirty="0">
                          <a:solidFill>
                            <a:schemeClr val="dk1"/>
                          </a:solidFill>
                          <a:effectLst/>
                          <a:latin typeface="Arial" panose="020B0604020202020204" pitchFamily="34" charset="0"/>
                          <a:ea typeface="+mn-ea"/>
                          <a:cs typeface="Arial" panose="020B0604020202020204" pitchFamily="34" charset="0"/>
                        </a:rPr>
                        <a:t>2</a:t>
                      </a:r>
                    </a:p>
                  </a:txBody>
                  <a:tcPr marL="7620" marR="7620" marT="7620" marB="0" anchor="b">
                    <a:solidFill>
                      <a:schemeClr val="bg2"/>
                    </a:solidFill>
                  </a:tcPr>
                </a:tc>
                <a:tc>
                  <a:txBody>
                    <a:bodyPr/>
                    <a:lstStyle/>
                    <a:p>
                      <a:pPr>
                        <a:lnSpc>
                          <a:spcPct val="107000"/>
                        </a:lnSpc>
                        <a:spcAft>
                          <a:spcPts val="800"/>
                        </a:spcAft>
                      </a:pPr>
                      <a:r>
                        <a:rPr lang="el-GR" sz="2300" u="none" strike="noStrike" kern="1200" dirty="0">
                          <a:solidFill>
                            <a:schemeClr val="dk1"/>
                          </a:solidFill>
                          <a:effectLst/>
                          <a:latin typeface="Arial" panose="020B0604020202020204" pitchFamily="34" charset="0"/>
                          <a:ea typeface="+mn-ea"/>
                          <a:cs typeface="Arial" panose="020B0604020202020204" pitchFamily="34" charset="0"/>
                        </a:rPr>
                        <a:t>1020.4</a:t>
                      </a:r>
                    </a:p>
                  </a:txBody>
                  <a:tcPr marL="7620" marR="7620" marT="7620" marB="0" anchor="b">
                    <a:solidFill>
                      <a:schemeClr val="bg2"/>
                    </a:solidFill>
                  </a:tcPr>
                </a:tc>
                <a:extLst>
                  <a:ext uri="{0D108BD9-81ED-4DB2-BD59-A6C34878D82A}">
                    <a16:rowId xmlns:a16="http://schemas.microsoft.com/office/drawing/2014/main" val="3533644523"/>
                  </a:ext>
                </a:extLst>
              </a:tr>
              <a:tr h="396875">
                <a:tc vMerge="1">
                  <a:txBody>
                    <a:bodyPr/>
                    <a:lstStyle/>
                    <a:p>
                      <a:endParaRPr lang="el-GR"/>
                    </a:p>
                  </a:txBody>
                  <a:tcPr/>
                </a:tc>
                <a:tc>
                  <a:txBody>
                    <a:bodyPr/>
                    <a:lstStyle/>
                    <a:p>
                      <a:pPr>
                        <a:lnSpc>
                          <a:spcPct val="107000"/>
                        </a:lnSpc>
                        <a:spcAft>
                          <a:spcPts val="800"/>
                        </a:spcAft>
                      </a:pPr>
                      <a:r>
                        <a:rPr lang="el-GR" sz="2300" u="none" strike="noStrike" kern="1200" dirty="0">
                          <a:solidFill>
                            <a:schemeClr val="dk1"/>
                          </a:solidFill>
                          <a:effectLst/>
                          <a:latin typeface="Arial" panose="020B0604020202020204" pitchFamily="34" charset="0"/>
                          <a:ea typeface="+mn-ea"/>
                          <a:cs typeface="Arial" panose="020B0604020202020204" pitchFamily="34" charset="0"/>
                        </a:rPr>
                        <a:t>3</a:t>
                      </a:r>
                    </a:p>
                  </a:txBody>
                  <a:tcPr marL="7620" marR="7620" marT="7620" marB="0" anchor="b">
                    <a:solidFill>
                      <a:schemeClr val="bg2"/>
                    </a:solidFill>
                  </a:tcPr>
                </a:tc>
                <a:tc>
                  <a:txBody>
                    <a:bodyPr/>
                    <a:lstStyle/>
                    <a:p>
                      <a:pPr>
                        <a:lnSpc>
                          <a:spcPct val="107000"/>
                        </a:lnSpc>
                        <a:spcAft>
                          <a:spcPts val="800"/>
                        </a:spcAft>
                      </a:pPr>
                      <a:r>
                        <a:rPr lang="el-GR" sz="2300" u="none" strike="noStrike" kern="1200" dirty="0">
                          <a:solidFill>
                            <a:schemeClr val="dk1"/>
                          </a:solidFill>
                          <a:effectLst/>
                          <a:latin typeface="Arial" panose="020B0604020202020204" pitchFamily="34" charset="0"/>
                          <a:ea typeface="+mn-ea"/>
                          <a:cs typeface="Arial" panose="020B0604020202020204" pitchFamily="34" charset="0"/>
                        </a:rPr>
                        <a:t>720.1</a:t>
                      </a:r>
                    </a:p>
                  </a:txBody>
                  <a:tcPr marL="7620" marR="7620" marT="7620" marB="0" anchor="b">
                    <a:solidFill>
                      <a:schemeClr val="bg2"/>
                    </a:solidFill>
                  </a:tcPr>
                </a:tc>
                <a:extLst>
                  <a:ext uri="{0D108BD9-81ED-4DB2-BD59-A6C34878D82A}">
                    <a16:rowId xmlns:a16="http://schemas.microsoft.com/office/drawing/2014/main" val="1156891279"/>
                  </a:ext>
                </a:extLst>
              </a:tr>
              <a:tr h="396875">
                <a:tc vMerge="1">
                  <a:txBody>
                    <a:bodyPr/>
                    <a:lstStyle/>
                    <a:p>
                      <a:endParaRPr lang="el-GR"/>
                    </a:p>
                  </a:txBody>
                  <a:tcPr/>
                </a:tc>
                <a:tc>
                  <a:txBody>
                    <a:bodyPr/>
                    <a:lstStyle/>
                    <a:p>
                      <a:pPr>
                        <a:lnSpc>
                          <a:spcPct val="107000"/>
                        </a:lnSpc>
                        <a:spcAft>
                          <a:spcPts val="800"/>
                        </a:spcAft>
                      </a:pPr>
                      <a:r>
                        <a:rPr lang="el-GR" sz="2300" u="none" strike="noStrike" kern="1200" dirty="0">
                          <a:solidFill>
                            <a:schemeClr val="dk1"/>
                          </a:solidFill>
                          <a:effectLst/>
                          <a:latin typeface="Arial" panose="020B0604020202020204" pitchFamily="34" charset="0"/>
                          <a:ea typeface="+mn-ea"/>
                          <a:cs typeface="Arial" panose="020B0604020202020204" pitchFamily="34" charset="0"/>
                        </a:rPr>
                        <a:t>4</a:t>
                      </a:r>
                    </a:p>
                  </a:txBody>
                  <a:tcPr marL="7620" marR="7620" marT="7620" marB="0" anchor="b">
                    <a:solidFill>
                      <a:schemeClr val="bg2"/>
                    </a:solidFill>
                  </a:tcPr>
                </a:tc>
                <a:tc>
                  <a:txBody>
                    <a:bodyPr/>
                    <a:lstStyle/>
                    <a:p>
                      <a:pPr>
                        <a:lnSpc>
                          <a:spcPct val="107000"/>
                        </a:lnSpc>
                        <a:spcAft>
                          <a:spcPts val="800"/>
                        </a:spcAft>
                      </a:pPr>
                      <a:r>
                        <a:rPr lang="el-GR" sz="2300" u="none" strike="noStrike" kern="1200" dirty="0">
                          <a:solidFill>
                            <a:schemeClr val="dk1"/>
                          </a:solidFill>
                          <a:effectLst/>
                          <a:latin typeface="Arial" panose="020B0604020202020204" pitchFamily="34" charset="0"/>
                          <a:ea typeface="+mn-ea"/>
                          <a:cs typeface="Arial" panose="020B0604020202020204" pitchFamily="34" charset="0"/>
                        </a:rPr>
                        <a:t>795.2</a:t>
                      </a:r>
                    </a:p>
                  </a:txBody>
                  <a:tcPr marL="7620" marR="7620" marT="7620" marB="0" anchor="b">
                    <a:solidFill>
                      <a:schemeClr val="bg2"/>
                    </a:solidFill>
                  </a:tcPr>
                </a:tc>
                <a:extLst>
                  <a:ext uri="{0D108BD9-81ED-4DB2-BD59-A6C34878D82A}">
                    <a16:rowId xmlns:a16="http://schemas.microsoft.com/office/drawing/2014/main" val="1086779134"/>
                  </a:ext>
                </a:extLst>
              </a:tr>
              <a:tr h="396875">
                <a:tc vMerge="1">
                  <a:txBody>
                    <a:bodyPr/>
                    <a:lstStyle/>
                    <a:p>
                      <a:endParaRPr lang="el-GR"/>
                    </a:p>
                  </a:txBody>
                  <a:tcPr/>
                </a:tc>
                <a:tc>
                  <a:txBody>
                    <a:bodyPr/>
                    <a:lstStyle/>
                    <a:p>
                      <a:pPr>
                        <a:lnSpc>
                          <a:spcPct val="107000"/>
                        </a:lnSpc>
                        <a:spcAft>
                          <a:spcPts val="800"/>
                        </a:spcAft>
                      </a:pPr>
                      <a:r>
                        <a:rPr lang="el-GR" sz="2300" u="none" strike="noStrike" kern="1200" dirty="0">
                          <a:solidFill>
                            <a:schemeClr val="dk1"/>
                          </a:solidFill>
                          <a:effectLst/>
                          <a:latin typeface="Arial" panose="020B0604020202020204" pitchFamily="34" charset="0"/>
                          <a:ea typeface="+mn-ea"/>
                          <a:cs typeface="Arial" panose="020B0604020202020204" pitchFamily="34" charset="0"/>
                        </a:rPr>
                        <a:t>5</a:t>
                      </a:r>
                    </a:p>
                  </a:txBody>
                  <a:tcPr marL="7620" marR="7620" marT="7620" marB="0" anchor="b">
                    <a:solidFill>
                      <a:schemeClr val="bg2"/>
                    </a:solidFill>
                  </a:tcPr>
                </a:tc>
                <a:tc>
                  <a:txBody>
                    <a:bodyPr/>
                    <a:lstStyle/>
                    <a:p>
                      <a:pPr>
                        <a:lnSpc>
                          <a:spcPct val="107000"/>
                        </a:lnSpc>
                        <a:spcAft>
                          <a:spcPts val="800"/>
                        </a:spcAft>
                      </a:pPr>
                      <a:r>
                        <a:rPr lang="el-GR" sz="2300" u="none" strike="noStrike" kern="1200" dirty="0">
                          <a:solidFill>
                            <a:schemeClr val="dk1"/>
                          </a:solidFill>
                          <a:effectLst/>
                          <a:latin typeface="Arial" panose="020B0604020202020204" pitchFamily="34" charset="0"/>
                          <a:ea typeface="+mn-ea"/>
                          <a:cs typeface="Arial" panose="020B0604020202020204" pitchFamily="34" charset="0"/>
                        </a:rPr>
                        <a:t>1373.8</a:t>
                      </a:r>
                    </a:p>
                  </a:txBody>
                  <a:tcPr marL="7620" marR="7620" marT="7620" marB="0" anchor="b">
                    <a:solidFill>
                      <a:schemeClr val="bg2"/>
                    </a:solidFill>
                  </a:tcPr>
                </a:tc>
                <a:extLst>
                  <a:ext uri="{0D108BD9-81ED-4DB2-BD59-A6C34878D82A}">
                    <a16:rowId xmlns:a16="http://schemas.microsoft.com/office/drawing/2014/main" val="302068682"/>
                  </a:ext>
                </a:extLst>
              </a:tr>
              <a:tr h="396875">
                <a:tc rowSpan="5">
                  <a:txBody>
                    <a:bodyPr/>
                    <a:lstStyle/>
                    <a:p>
                      <a:pPr marL="0" algn="ctr" defTabSz="2339950" rtl="0" eaLnBrk="1" fontAlgn="b" latinLnBrk="0" hangingPunct="1">
                        <a:lnSpc>
                          <a:spcPct val="107000"/>
                        </a:lnSpc>
                        <a:spcAft>
                          <a:spcPts val="800"/>
                        </a:spcAft>
                      </a:pPr>
                      <a:r>
                        <a:rPr lang="en-US" sz="2300" b="0" i="0" u="none" strike="noStrike" kern="1200" dirty="0">
                          <a:solidFill>
                            <a:srgbClr val="000000"/>
                          </a:solidFill>
                          <a:effectLst/>
                          <a:latin typeface="Arial" panose="020B0604020202020204" pitchFamily="34" charset="0"/>
                          <a:ea typeface="+mn-ea"/>
                          <a:cs typeface="Arial" panose="020B0604020202020204" pitchFamily="34" charset="0"/>
                        </a:rPr>
                        <a:t>3</a:t>
                      </a:r>
                      <a:endParaRPr lang="el-GR" sz="2300" b="0" i="0" u="none" strike="noStrike" kern="1200" dirty="0">
                        <a:solidFill>
                          <a:srgbClr val="000000"/>
                        </a:solidFill>
                        <a:effectLst/>
                        <a:latin typeface="Arial" panose="020B0604020202020204" pitchFamily="34" charset="0"/>
                        <a:ea typeface="+mn-ea"/>
                        <a:cs typeface="Arial" panose="020B0604020202020204" pitchFamily="34" charset="0"/>
                      </a:endParaRPr>
                    </a:p>
                  </a:txBody>
                  <a:tcPr marL="7620" marR="7620" marT="7620" marB="0" anchor="ctr">
                    <a:solidFill>
                      <a:schemeClr val="bg2"/>
                    </a:solidFill>
                  </a:tcPr>
                </a:tc>
                <a:tc>
                  <a:txBody>
                    <a:bodyPr/>
                    <a:lstStyle/>
                    <a:p>
                      <a:pPr>
                        <a:lnSpc>
                          <a:spcPct val="107000"/>
                        </a:lnSpc>
                        <a:spcAft>
                          <a:spcPts val="800"/>
                        </a:spcAft>
                      </a:pPr>
                      <a:r>
                        <a:rPr lang="el-GR" sz="2300" u="none" strike="noStrike" kern="1200" dirty="0">
                          <a:solidFill>
                            <a:schemeClr val="dk1"/>
                          </a:solidFill>
                          <a:effectLst/>
                          <a:latin typeface="Arial" panose="020B0604020202020204" pitchFamily="34" charset="0"/>
                          <a:ea typeface="+mn-ea"/>
                          <a:cs typeface="Arial" panose="020B0604020202020204" pitchFamily="34" charset="0"/>
                        </a:rPr>
                        <a:t>1</a:t>
                      </a:r>
                    </a:p>
                  </a:txBody>
                  <a:tcPr marL="7620" marR="7620" marT="7620" marB="0" anchor="b">
                    <a:solidFill>
                      <a:schemeClr val="bg2"/>
                    </a:solidFill>
                  </a:tcPr>
                </a:tc>
                <a:tc>
                  <a:txBody>
                    <a:bodyPr/>
                    <a:lstStyle/>
                    <a:p>
                      <a:pPr>
                        <a:lnSpc>
                          <a:spcPct val="107000"/>
                        </a:lnSpc>
                        <a:spcAft>
                          <a:spcPts val="800"/>
                        </a:spcAft>
                      </a:pPr>
                      <a:r>
                        <a:rPr lang="el-GR" sz="2300" u="none" strike="noStrike" kern="1200" dirty="0">
                          <a:solidFill>
                            <a:schemeClr val="dk1"/>
                          </a:solidFill>
                          <a:effectLst/>
                          <a:latin typeface="Arial" panose="020B0604020202020204" pitchFamily="34" charset="0"/>
                          <a:ea typeface="+mn-ea"/>
                          <a:cs typeface="Arial" panose="020B0604020202020204" pitchFamily="34" charset="0"/>
                        </a:rPr>
                        <a:t>1045.4</a:t>
                      </a:r>
                    </a:p>
                  </a:txBody>
                  <a:tcPr marL="7620" marR="7620" marT="7620" marB="0" anchor="b">
                    <a:solidFill>
                      <a:schemeClr val="bg2"/>
                    </a:solidFill>
                  </a:tcPr>
                </a:tc>
                <a:extLst>
                  <a:ext uri="{0D108BD9-81ED-4DB2-BD59-A6C34878D82A}">
                    <a16:rowId xmlns:a16="http://schemas.microsoft.com/office/drawing/2014/main" val="3637931820"/>
                  </a:ext>
                </a:extLst>
              </a:tr>
              <a:tr h="396875">
                <a:tc vMerge="1">
                  <a:txBody>
                    <a:bodyPr/>
                    <a:lstStyle/>
                    <a:p>
                      <a:endParaRPr lang="el-GR"/>
                    </a:p>
                  </a:txBody>
                  <a:tcPr/>
                </a:tc>
                <a:tc>
                  <a:txBody>
                    <a:bodyPr/>
                    <a:lstStyle/>
                    <a:p>
                      <a:pPr>
                        <a:lnSpc>
                          <a:spcPct val="107000"/>
                        </a:lnSpc>
                        <a:spcAft>
                          <a:spcPts val="800"/>
                        </a:spcAft>
                      </a:pPr>
                      <a:r>
                        <a:rPr lang="el-GR" sz="2300" u="none" strike="noStrike" kern="1200" dirty="0">
                          <a:solidFill>
                            <a:schemeClr val="dk1"/>
                          </a:solidFill>
                          <a:effectLst/>
                          <a:latin typeface="Arial" panose="020B0604020202020204" pitchFamily="34" charset="0"/>
                          <a:ea typeface="+mn-ea"/>
                          <a:cs typeface="Arial" panose="020B0604020202020204" pitchFamily="34" charset="0"/>
                        </a:rPr>
                        <a:t>2</a:t>
                      </a:r>
                    </a:p>
                  </a:txBody>
                  <a:tcPr marL="7620" marR="7620" marT="7620" marB="0" anchor="b">
                    <a:solidFill>
                      <a:schemeClr val="bg2"/>
                    </a:solidFill>
                  </a:tcPr>
                </a:tc>
                <a:tc>
                  <a:txBody>
                    <a:bodyPr/>
                    <a:lstStyle/>
                    <a:p>
                      <a:pPr>
                        <a:lnSpc>
                          <a:spcPct val="107000"/>
                        </a:lnSpc>
                        <a:spcAft>
                          <a:spcPts val="800"/>
                        </a:spcAft>
                      </a:pPr>
                      <a:r>
                        <a:rPr lang="el-GR" sz="2300" u="none" strike="noStrike" kern="1200" dirty="0">
                          <a:solidFill>
                            <a:schemeClr val="dk1"/>
                          </a:solidFill>
                          <a:effectLst/>
                          <a:latin typeface="Arial" panose="020B0604020202020204" pitchFamily="34" charset="0"/>
                          <a:ea typeface="+mn-ea"/>
                          <a:cs typeface="Arial" panose="020B0604020202020204" pitchFamily="34" charset="0"/>
                        </a:rPr>
                        <a:t>1087.3</a:t>
                      </a:r>
                    </a:p>
                  </a:txBody>
                  <a:tcPr marL="7620" marR="7620" marT="7620" marB="0" anchor="b">
                    <a:solidFill>
                      <a:schemeClr val="bg2"/>
                    </a:solidFill>
                  </a:tcPr>
                </a:tc>
                <a:extLst>
                  <a:ext uri="{0D108BD9-81ED-4DB2-BD59-A6C34878D82A}">
                    <a16:rowId xmlns:a16="http://schemas.microsoft.com/office/drawing/2014/main" val="2868790887"/>
                  </a:ext>
                </a:extLst>
              </a:tr>
              <a:tr h="396875">
                <a:tc vMerge="1">
                  <a:txBody>
                    <a:bodyPr/>
                    <a:lstStyle/>
                    <a:p>
                      <a:endParaRPr lang="el-GR"/>
                    </a:p>
                  </a:txBody>
                  <a:tcPr/>
                </a:tc>
                <a:tc>
                  <a:txBody>
                    <a:bodyPr/>
                    <a:lstStyle/>
                    <a:p>
                      <a:pPr>
                        <a:lnSpc>
                          <a:spcPct val="107000"/>
                        </a:lnSpc>
                        <a:spcAft>
                          <a:spcPts val="800"/>
                        </a:spcAft>
                      </a:pPr>
                      <a:r>
                        <a:rPr lang="el-GR" sz="2300" u="none" strike="noStrike" kern="1200">
                          <a:solidFill>
                            <a:schemeClr val="dk1"/>
                          </a:solidFill>
                          <a:effectLst/>
                          <a:latin typeface="Arial" panose="020B0604020202020204" pitchFamily="34" charset="0"/>
                          <a:ea typeface="+mn-ea"/>
                          <a:cs typeface="Arial" panose="020B0604020202020204" pitchFamily="34" charset="0"/>
                        </a:rPr>
                        <a:t>3</a:t>
                      </a:r>
                    </a:p>
                  </a:txBody>
                  <a:tcPr marL="7620" marR="7620" marT="7620" marB="0" anchor="b">
                    <a:solidFill>
                      <a:schemeClr val="bg2"/>
                    </a:solidFill>
                  </a:tcPr>
                </a:tc>
                <a:tc>
                  <a:txBody>
                    <a:bodyPr/>
                    <a:lstStyle/>
                    <a:p>
                      <a:pPr>
                        <a:lnSpc>
                          <a:spcPct val="107000"/>
                        </a:lnSpc>
                        <a:spcAft>
                          <a:spcPts val="800"/>
                        </a:spcAft>
                      </a:pPr>
                      <a:r>
                        <a:rPr lang="el-GR" sz="2300" u="none" strike="noStrike" kern="1200" dirty="0">
                          <a:solidFill>
                            <a:schemeClr val="dk1"/>
                          </a:solidFill>
                          <a:effectLst/>
                          <a:latin typeface="Arial" panose="020B0604020202020204" pitchFamily="34" charset="0"/>
                          <a:ea typeface="+mn-ea"/>
                          <a:cs typeface="Arial" panose="020B0604020202020204" pitchFamily="34" charset="0"/>
                        </a:rPr>
                        <a:t>1501.8</a:t>
                      </a:r>
                    </a:p>
                  </a:txBody>
                  <a:tcPr marL="7620" marR="7620" marT="7620" marB="0" anchor="b">
                    <a:solidFill>
                      <a:schemeClr val="bg2"/>
                    </a:solidFill>
                  </a:tcPr>
                </a:tc>
                <a:extLst>
                  <a:ext uri="{0D108BD9-81ED-4DB2-BD59-A6C34878D82A}">
                    <a16:rowId xmlns:a16="http://schemas.microsoft.com/office/drawing/2014/main" val="2671261380"/>
                  </a:ext>
                </a:extLst>
              </a:tr>
              <a:tr h="396875">
                <a:tc vMerge="1">
                  <a:txBody>
                    <a:bodyPr/>
                    <a:lstStyle/>
                    <a:p>
                      <a:endParaRPr lang="el-GR"/>
                    </a:p>
                  </a:txBody>
                  <a:tcPr/>
                </a:tc>
                <a:tc>
                  <a:txBody>
                    <a:bodyPr/>
                    <a:lstStyle/>
                    <a:p>
                      <a:pPr>
                        <a:lnSpc>
                          <a:spcPct val="107000"/>
                        </a:lnSpc>
                        <a:spcAft>
                          <a:spcPts val="800"/>
                        </a:spcAft>
                      </a:pPr>
                      <a:r>
                        <a:rPr lang="el-GR" sz="2300" u="none" strike="noStrike" kern="1200">
                          <a:solidFill>
                            <a:schemeClr val="dk1"/>
                          </a:solidFill>
                          <a:effectLst/>
                          <a:latin typeface="Arial" panose="020B0604020202020204" pitchFamily="34" charset="0"/>
                          <a:ea typeface="+mn-ea"/>
                          <a:cs typeface="Arial" panose="020B0604020202020204" pitchFamily="34" charset="0"/>
                        </a:rPr>
                        <a:t>4</a:t>
                      </a:r>
                    </a:p>
                  </a:txBody>
                  <a:tcPr marL="7620" marR="7620" marT="7620" marB="0" anchor="b">
                    <a:solidFill>
                      <a:schemeClr val="bg2"/>
                    </a:solidFill>
                  </a:tcPr>
                </a:tc>
                <a:tc>
                  <a:txBody>
                    <a:bodyPr/>
                    <a:lstStyle/>
                    <a:p>
                      <a:pPr>
                        <a:lnSpc>
                          <a:spcPct val="107000"/>
                        </a:lnSpc>
                        <a:spcAft>
                          <a:spcPts val="800"/>
                        </a:spcAft>
                      </a:pPr>
                      <a:r>
                        <a:rPr lang="el-GR" sz="2300" u="none" strike="noStrike" kern="1200" dirty="0">
                          <a:solidFill>
                            <a:schemeClr val="dk1"/>
                          </a:solidFill>
                          <a:effectLst/>
                          <a:latin typeface="Arial" panose="020B0604020202020204" pitchFamily="34" charset="0"/>
                          <a:ea typeface="+mn-ea"/>
                          <a:cs typeface="Arial" panose="020B0604020202020204" pitchFamily="34" charset="0"/>
                        </a:rPr>
                        <a:t>1188.4</a:t>
                      </a:r>
                    </a:p>
                  </a:txBody>
                  <a:tcPr marL="7620" marR="7620" marT="7620" marB="0" anchor="b">
                    <a:solidFill>
                      <a:schemeClr val="bg2"/>
                    </a:solidFill>
                  </a:tcPr>
                </a:tc>
                <a:extLst>
                  <a:ext uri="{0D108BD9-81ED-4DB2-BD59-A6C34878D82A}">
                    <a16:rowId xmlns:a16="http://schemas.microsoft.com/office/drawing/2014/main" val="2281718746"/>
                  </a:ext>
                </a:extLst>
              </a:tr>
              <a:tr h="39119">
                <a:tc vMerge="1">
                  <a:txBody>
                    <a:bodyPr/>
                    <a:lstStyle/>
                    <a:p>
                      <a:endParaRPr lang="el-GR"/>
                    </a:p>
                  </a:txBody>
                  <a:tcPr/>
                </a:tc>
                <a:tc>
                  <a:txBody>
                    <a:bodyPr/>
                    <a:lstStyle/>
                    <a:p>
                      <a:pPr>
                        <a:lnSpc>
                          <a:spcPct val="107000"/>
                        </a:lnSpc>
                        <a:spcAft>
                          <a:spcPts val="800"/>
                        </a:spcAft>
                      </a:pPr>
                      <a:r>
                        <a:rPr lang="el-GR" sz="2300" u="none" strike="noStrike" kern="1200">
                          <a:solidFill>
                            <a:schemeClr val="dk1"/>
                          </a:solidFill>
                          <a:effectLst/>
                          <a:latin typeface="Arial" panose="020B0604020202020204" pitchFamily="34" charset="0"/>
                          <a:ea typeface="+mn-ea"/>
                          <a:cs typeface="Arial" panose="020B0604020202020204" pitchFamily="34" charset="0"/>
                        </a:rPr>
                        <a:t>5</a:t>
                      </a:r>
                    </a:p>
                  </a:txBody>
                  <a:tcPr marL="7620" marR="7620" marT="7620" marB="0" anchor="b">
                    <a:solidFill>
                      <a:schemeClr val="bg2"/>
                    </a:solidFill>
                  </a:tcPr>
                </a:tc>
                <a:tc>
                  <a:txBody>
                    <a:bodyPr/>
                    <a:lstStyle/>
                    <a:p>
                      <a:pPr>
                        <a:lnSpc>
                          <a:spcPct val="107000"/>
                        </a:lnSpc>
                        <a:spcAft>
                          <a:spcPts val="800"/>
                        </a:spcAft>
                      </a:pPr>
                      <a:r>
                        <a:rPr lang="el-GR" sz="2300" u="none" strike="noStrike" kern="1200" dirty="0">
                          <a:solidFill>
                            <a:schemeClr val="dk1"/>
                          </a:solidFill>
                          <a:effectLst/>
                          <a:latin typeface="Arial" panose="020B0604020202020204" pitchFamily="34" charset="0"/>
                          <a:ea typeface="+mn-ea"/>
                          <a:cs typeface="Arial" panose="020B0604020202020204" pitchFamily="34" charset="0"/>
                        </a:rPr>
                        <a:t>1275.4</a:t>
                      </a:r>
                    </a:p>
                  </a:txBody>
                  <a:tcPr marL="7620" marR="7620" marT="7620" marB="0" anchor="b">
                    <a:solidFill>
                      <a:schemeClr val="bg2"/>
                    </a:solidFill>
                  </a:tcPr>
                </a:tc>
                <a:extLst>
                  <a:ext uri="{0D108BD9-81ED-4DB2-BD59-A6C34878D82A}">
                    <a16:rowId xmlns:a16="http://schemas.microsoft.com/office/drawing/2014/main" val="2553035096"/>
                  </a:ext>
                </a:extLst>
              </a:tr>
              <a:tr h="398780">
                <a:tc>
                  <a:txBody>
                    <a:bodyPr/>
                    <a:lstStyle/>
                    <a:p>
                      <a:pPr marL="0" algn="ctr" defTabSz="2339950" rtl="0" eaLnBrk="1" fontAlgn="b" latinLnBrk="0" hangingPunct="1">
                        <a:lnSpc>
                          <a:spcPct val="107000"/>
                        </a:lnSpc>
                      </a:pPr>
                      <a:endParaRPr lang="el-GR" sz="2300" b="0" i="0" u="none" strike="noStrike" kern="1200" dirty="0">
                        <a:solidFill>
                          <a:srgbClr val="000000"/>
                        </a:solidFill>
                        <a:effectLst/>
                        <a:latin typeface="Arial" panose="020B0604020202020204" pitchFamily="34" charset="0"/>
                        <a:ea typeface="+mn-ea"/>
                        <a:cs typeface="Arial" panose="020B0604020202020204" pitchFamily="34" charset="0"/>
                      </a:endParaRPr>
                    </a:p>
                  </a:txBody>
                  <a:tcPr marL="7620" marR="7620" marT="9525" marB="0" anchor="b">
                    <a:solidFill>
                      <a:schemeClr val="bg2"/>
                    </a:solidFill>
                  </a:tcPr>
                </a:tc>
                <a:tc>
                  <a:txBody>
                    <a:bodyPr/>
                    <a:lstStyle/>
                    <a:p>
                      <a:pPr>
                        <a:lnSpc>
                          <a:spcPct val="107000"/>
                        </a:lnSpc>
                        <a:spcAft>
                          <a:spcPts val="800"/>
                        </a:spcAft>
                      </a:pPr>
                      <a:r>
                        <a:rPr lang="el-GR" sz="2300" u="none" strike="noStrike" kern="1200">
                          <a:solidFill>
                            <a:schemeClr val="dk1"/>
                          </a:solidFill>
                          <a:effectLst/>
                          <a:latin typeface="Arial" panose="020B0604020202020204" pitchFamily="34" charset="0"/>
                          <a:ea typeface="+mn-ea"/>
                          <a:cs typeface="Arial" panose="020B0604020202020204" pitchFamily="34" charset="0"/>
                        </a:rPr>
                        <a:t>LSD</a:t>
                      </a:r>
                    </a:p>
                  </a:txBody>
                  <a:tcPr marL="7620" marR="7620" marT="9525" marB="0" anchor="b">
                    <a:solidFill>
                      <a:schemeClr val="bg2"/>
                    </a:solidFill>
                  </a:tcPr>
                </a:tc>
                <a:tc>
                  <a:txBody>
                    <a:bodyPr/>
                    <a:lstStyle/>
                    <a:p>
                      <a:pPr>
                        <a:lnSpc>
                          <a:spcPct val="107000"/>
                        </a:lnSpc>
                        <a:spcAft>
                          <a:spcPts val="800"/>
                        </a:spcAft>
                      </a:pPr>
                      <a:r>
                        <a:rPr lang="el-GR" sz="2300" u="none" strike="noStrike" kern="1200" dirty="0">
                          <a:solidFill>
                            <a:schemeClr val="dk1"/>
                          </a:solidFill>
                          <a:effectLst/>
                          <a:latin typeface="Arial" panose="020B0604020202020204" pitchFamily="34" charset="0"/>
                          <a:ea typeface="+mn-ea"/>
                          <a:cs typeface="Arial" panose="020B0604020202020204" pitchFamily="34" charset="0"/>
                        </a:rPr>
                        <a:t>150.7</a:t>
                      </a:r>
                    </a:p>
                  </a:txBody>
                  <a:tcPr marL="7620" marR="7620" marT="7620" marB="0" anchor="b">
                    <a:solidFill>
                      <a:schemeClr val="bg2"/>
                    </a:solidFill>
                  </a:tcPr>
                </a:tc>
                <a:extLst>
                  <a:ext uri="{0D108BD9-81ED-4DB2-BD59-A6C34878D82A}">
                    <a16:rowId xmlns:a16="http://schemas.microsoft.com/office/drawing/2014/main" val="845377064"/>
                  </a:ext>
                </a:extLst>
              </a:tr>
            </a:tbl>
          </a:graphicData>
        </a:graphic>
      </p:graphicFrame>
    </p:spTree>
    <p:extLst>
      <p:ext uri="{BB962C8B-B14F-4D97-AF65-F5344CB8AC3E}">
        <p14:creationId xmlns:p14="http://schemas.microsoft.com/office/powerpoint/2010/main" val="211941825"/>
      </p:ext>
    </p:extLst>
  </p:cSld>
  <p:clrMapOvr>
    <a:masterClrMapping/>
  </p:clrMapOvr>
</p:sld>
</file>

<file path=ppt/theme/theme1.xml><?xml version="1.0" encoding="utf-8"?>
<a:theme xmlns:a="http://schemas.openxmlformats.org/drawingml/2006/main" name="Default Design">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4792</TotalTime>
  <Words>1273</Words>
  <Application>Microsoft Office PowerPoint</Application>
  <PresentationFormat>Προσαρμογή</PresentationFormat>
  <Paragraphs>150</Paragraphs>
  <Slides>1</Slides>
  <Notes>0</Notes>
  <HiddenSlides>0</HiddenSlides>
  <MMClips>0</MMClips>
  <ScaleCrop>false</ScaleCrop>
  <HeadingPairs>
    <vt:vector size="6" baseType="variant">
      <vt:variant>
        <vt:lpstr>Γραμματοσειρές που χρησιμοποιούνται</vt:lpstr>
      </vt:variant>
      <vt:variant>
        <vt:i4>5</vt:i4>
      </vt:variant>
      <vt:variant>
        <vt:lpstr>Θέμα</vt:lpstr>
      </vt:variant>
      <vt:variant>
        <vt:i4>1</vt:i4>
      </vt:variant>
      <vt:variant>
        <vt:lpstr>Τίτλοι διαφανειών</vt:lpstr>
      </vt:variant>
      <vt:variant>
        <vt:i4>1</vt:i4>
      </vt:variant>
    </vt:vector>
  </HeadingPairs>
  <TitlesOfParts>
    <vt:vector size="7" baseType="lpstr">
      <vt:lpstr>Arial</vt:lpstr>
      <vt:lpstr>Calibri</vt:lpstr>
      <vt:lpstr>Calibri Light</vt:lpstr>
      <vt:lpstr>Times New Roman</vt:lpstr>
      <vt:lpstr>Wingdings</vt:lpstr>
      <vt:lpstr>Default Design</vt:lpstr>
      <vt:lpstr>Παρουσίαση του PowerPoint</vt:lpstr>
    </vt:vector>
  </TitlesOfParts>
  <Company>The University of Connecticut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Nikolaos P. Nikolaidis</dc:creator>
  <cp:lastModifiedBy>Χριστίνα Χασκή</cp:lastModifiedBy>
  <cp:revision>306</cp:revision>
  <dcterms:created xsi:type="dcterms:W3CDTF">2003-04-08T08:37:43Z</dcterms:created>
  <dcterms:modified xsi:type="dcterms:W3CDTF">2023-08-28T14:22:44Z</dcterms:modified>
</cp:coreProperties>
</file>