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12" r:id="rId1"/>
  </p:sldMasterIdLst>
  <p:notesMasterIdLst>
    <p:notesMasterId r:id="rId3"/>
  </p:notesMasterIdLst>
  <p:handoutMasterIdLst>
    <p:handoutMasterId r:id="rId4"/>
  </p:handoutMasterIdLst>
  <p:sldIdLst>
    <p:sldId id="257" r:id="rId2"/>
  </p:sldIdLst>
  <p:sldSz cx="23399750" cy="28800425"/>
  <p:notesSz cx="6797675" cy="9926638"/>
  <p:defaultTextStyle>
    <a:defPPr>
      <a:defRPr lang="en-US"/>
    </a:defPPr>
    <a:lvl1pPr algn="r" rtl="0" eaLnBrk="0" fontAlgn="base" hangingPunct="0">
      <a:spcBef>
        <a:spcPct val="0"/>
      </a:spcBef>
      <a:spcAft>
        <a:spcPct val="0"/>
      </a:spcAft>
      <a:defRPr sz="1436" kern="1200">
        <a:solidFill>
          <a:schemeClr val="tx1"/>
        </a:solidFill>
        <a:latin typeface="Arial" panose="020B0604020202020204" pitchFamily="34" charset="0"/>
        <a:ea typeface="+mn-ea"/>
        <a:cs typeface="+mn-cs"/>
      </a:defRPr>
    </a:lvl1pPr>
    <a:lvl2pPr marL="285430" algn="r" rtl="0" eaLnBrk="0" fontAlgn="base" hangingPunct="0">
      <a:spcBef>
        <a:spcPct val="0"/>
      </a:spcBef>
      <a:spcAft>
        <a:spcPct val="0"/>
      </a:spcAft>
      <a:defRPr sz="1436" kern="1200">
        <a:solidFill>
          <a:schemeClr val="tx1"/>
        </a:solidFill>
        <a:latin typeface="Arial" panose="020B0604020202020204" pitchFamily="34" charset="0"/>
        <a:ea typeface="+mn-ea"/>
        <a:cs typeface="+mn-cs"/>
      </a:defRPr>
    </a:lvl2pPr>
    <a:lvl3pPr marL="570860" algn="r" rtl="0" eaLnBrk="0" fontAlgn="base" hangingPunct="0">
      <a:spcBef>
        <a:spcPct val="0"/>
      </a:spcBef>
      <a:spcAft>
        <a:spcPct val="0"/>
      </a:spcAft>
      <a:defRPr sz="1436" kern="1200">
        <a:solidFill>
          <a:schemeClr val="tx1"/>
        </a:solidFill>
        <a:latin typeface="Arial" panose="020B0604020202020204" pitchFamily="34" charset="0"/>
        <a:ea typeface="+mn-ea"/>
        <a:cs typeface="+mn-cs"/>
      </a:defRPr>
    </a:lvl3pPr>
    <a:lvl4pPr marL="856290" algn="r" rtl="0" eaLnBrk="0" fontAlgn="base" hangingPunct="0">
      <a:spcBef>
        <a:spcPct val="0"/>
      </a:spcBef>
      <a:spcAft>
        <a:spcPct val="0"/>
      </a:spcAft>
      <a:defRPr sz="1436" kern="1200">
        <a:solidFill>
          <a:schemeClr val="tx1"/>
        </a:solidFill>
        <a:latin typeface="Arial" panose="020B0604020202020204" pitchFamily="34" charset="0"/>
        <a:ea typeface="+mn-ea"/>
        <a:cs typeface="+mn-cs"/>
      </a:defRPr>
    </a:lvl4pPr>
    <a:lvl5pPr marL="1141720" algn="r" rtl="0" eaLnBrk="0" fontAlgn="base" hangingPunct="0">
      <a:spcBef>
        <a:spcPct val="0"/>
      </a:spcBef>
      <a:spcAft>
        <a:spcPct val="0"/>
      </a:spcAft>
      <a:defRPr sz="1436" kern="1200">
        <a:solidFill>
          <a:schemeClr val="tx1"/>
        </a:solidFill>
        <a:latin typeface="Arial" panose="020B0604020202020204" pitchFamily="34" charset="0"/>
        <a:ea typeface="+mn-ea"/>
        <a:cs typeface="+mn-cs"/>
      </a:defRPr>
    </a:lvl5pPr>
    <a:lvl6pPr marL="1427150" algn="l" defTabSz="570860" rtl="0" eaLnBrk="1" latinLnBrk="0" hangingPunct="1">
      <a:defRPr sz="1436" kern="1200">
        <a:solidFill>
          <a:schemeClr val="tx1"/>
        </a:solidFill>
        <a:latin typeface="Arial" panose="020B0604020202020204" pitchFamily="34" charset="0"/>
        <a:ea typeface="+mn-ea"/>
        <a:cs typeface="+mn-cs"/>
      </a:defRPr>
    </a:lvl6pPr>
    <a:lvl7pPr marL="1712580" algn="l" defTabSz="570860" rtl="0" eaLnBrk="1" latinLnBrk="0" hangingPunct="1">
      <a:defRPr sz="1436" kern="1200">
        <a:solidFill>
          <a:schemeClr val="tx1"/>
        </a:solidFill>
        <a:latin typeface="Arial" panose="020B0604020202020204" pitchFamily="34" charset="0"/>
        <a:ea typeface="+mn-ea"/>
        <a:cs typeface="+mn-cs"/>
      </a:defRPr>
    </a:lvl7pPr>
    <a:lvl8pPr marL="1998010" algn="l" defTabSz="570860" rtl="0" eaLnBrk="1" latinLnBrk="0" hangingPunct="1">
      <a:defRPr sz="1436" kern="1200">
        <a:solidFill>
          <a:schemeClr val="tx1"/>
        </a:solidFill>
        <a:latin typeface="Arial" panose="020B0604020202020204" pitchFamily="34" charset="0"/>
        <a:ea typeface="+mn-ea"/>
        <a:cs typeface="+mn-cs"/>
      </a:defRPr>
    </a:lvl8pPr>
    <a:lvl9pPr marL="2283440" algn="l" defTabSz="570860" rtl="0" eaLnBrk="1" latinLnBrk="0" hangingPunct="1">
      <a:defRPr sz="1436"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071" userDrawn="1">
          <p15:clr>
            <a:srgbClr val="A4A3A4"/>
          </p15:clr>
        </p15:guide>
        <p15:guide id="2" pos="73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7E8282"/>
    <a:srgbClr val="777B7F"/>
    <a:srgbClr val="312F31"/>
    <a:srgbClr val="BADA55"/>
    <a:srgbClr val="99FF66"/>
    <a:srgbClr val="000099"/>
    <a:srgbClr val="FFCCCC"/>
    <a:srgbClr val="CC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Μεσαίο στυλ 4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Φωτεινό στυλ 1 - Έμφαση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Στυλ με θέμα 1 - Έμφαση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Μεσαίο στυλ 1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3" autoAdjust="0"/>
    <p:restoredTop sz="94434" autoAdjust="0"/>
  </p:normalViewPr>
  <p:slideViewPr>
    <p:cSldViewPr>
      <p:cViewPr>
        <p:scale>
          <a:sx n="66" d="100"/>
          <a:sy n="66" d="100"/>
        </p:scale>
        <p:origin x="-1565" y="-2611"/>
      </p:cViewPr>
      <p:guideLst>
        <p:guide orient="horz" pos="9071"/>
        <p:guide pos="7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sz="2400" b="1" dirty="0"/>
              <a:t>WUE</a:t>
            </a:r>
            <a:endParaRPr lang="en-US" b="1" dirty="0"/>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0.14078179891270839"/>
          <c:y val="0.22291228517213002"/>
          <c:w val="0.82973841994781405"/>
          <c:h val="0.61707322627561112"/>
        </c:manualLayout>
      </c:layout>
      <c:scatterChart>
        <c:scatterStyle val="lineMarker"/>
        <c:varyColors val="0"/>
        <c:ser>
          <c:idx val="0"/>
          <c:order val="0"/>
          <c:spPr>
            <a:ln w="25400" cap="rnd">
              <a:noFill/>
              <a:round/>
            </a:ln>
            <a:effectLst/>
          </c:spPr>
          <c:marker>
            <c:symbol val="diamond"/>
            <c:size val="6"/>
            <c:spPr>
              <a:solidFill>
                <a:schemeClr val="accent1"/>
              </a:solidFill>
              <a:ln w="9525">
                <a:solidFill>
                  <a:schemeClr val="accent1"/>
                </a:solidFill>
                <a:round/>
              </a:ln>
              <a:effectLst/>
            </c:spPr>
          </c:marker>
          <c:trendline>
            <c:spPr>
              <a:ln w="38100" cap="rnd">
                <a:solidFill>
                  <a:schemeClr val="tx1"/>
                </a:solidFill>
              </a:ln>
              <a:effectLst/>
            </c:spPr>
            <c:trendlineType val="linear"/>
            <c:dispRSqr val="1"/>
            <c:dispEq val="1"/>
            <c:trendlineLbl>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y = 8.0115x - 1575.4</a:t>
                    </a:r>
                    <a:br>
                      <a:rPr lang="en-US" sz="1600" b="1"/>
                    </a:br>
                    <a:r>
                      <a:rPr lang="en-US" sz="1600" b="1"/>
                      <a:t>R² = 0.9952</a:t>
                    </a:r>
                  </a:p>
                </c:rich>
              </c:tx>
              <c:numFmt formatCode="General" sourceLinked="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l-GR"/>
                </a:p>
              </c:txPr>
            </c:trendlineLbl>
          </c:trendline>
          <c:xVal>
            <c:numRef>
              <c:f>Φύλλο2!$N$2:$N$4</c:f>
              <c:numCache>
                <c:formatCode>General</c:formatCode>
                <c:ptCount val="3"/>
                <c:pt idx="0">
                  <c:v>351.1</c:v>
                </c:pt>
                <c:pt idx="1">
                  <c:v>296.10000000000002</c:v>
                </c:pt>
                <c:pt idx="2">
                  <c:v>241.1</c:v>
                </c:pt>
              </c:numCache>
            </c:numRef>
          </c:xVal>
          <c:yVal>
            <c:numRef>
              <c:f>Φύλλο2!$S$2:$S$4</c:f>
              <c:numCache>
                <c:formatCode>General</c:formatCode>
                <c:ptCount val="3"/>
                <c:pt idx="0">
                  <c:v>1219.6658476658474</c:v>
                </c:pt>
                <c:pt idx="1">
                  <c:v>832.25720225720215</c:v>
                </c:pt>
                <c:pt idx="2">
                  <c:v>338.40540540540542</c:v>
                </c:pt>
              </c:numCache>
            </c:numRef>
          </c:yVal>
          <c:smooth val="0"/>
          <c:extLst>
            <c:ext xmlns:c16="http://schemas.microsoft.com/office/drawing/2014/chart" uri="{C3380CC4-5D6E-409C-BE32-E72D297353CC}">
              <c16:uniqueId val="{00000001-19EB-44C2-90B5-1516C481E148}"/>
            </c:ext>
          </c:extLst>
        </c:ser>
        <c:dLbls>
          <c:showLegendKey val="0"/>
          <c:showVal val="0"/>
          <c:showCatName val="0"/>
          <c:showSerName val="0"/>
          <c:showPercent val="0"/>
          <c:showBubbleSize val="0"/>
        </c:dLbls>
        <c:axId val="1984436335"/>
        <c:axId val="1420690751"/>
      </c:scatterChart>
      <c:valAx>
        <c:axId val="198443633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1" i="0" u="none" strike="noStrike" kern="1200" cap="none" baseline="0">
                    <a:solidFill>
                      <a:schemeClr val="tx1">
                        <a:lumMod val="65000"/>
                        <a:lumOff val="35000"/>
                      </a:schemeClr>
                    </a:solidFill>
                    <a:latin typeface="+mn-lt"/>
                    <a:ea typeface="+mn-ea"/>
                    <a:cs typeface="+mn-cs"/>
                  </a:defRPr>
                </a:pPr>
                <a:r>
                  <a:rPr lang="en-US" sz="1800" b="1" cap="none" dirty="0" err="1"/>
                  <a:t>irrigation+precipitation</a:t>
                </a:r>
                <a:r>
                  <a:rPr lang="en-US" sz="1800" b="1" cap="none" dirty="0"/>
                  <a:t> mm</a:t>
                </a:r>
                <a:endParaRPr lang="el-GR" sz="1800" b="1" cap="none" dirty="0"/>
              </a:p>
            </c:rich>
          </c:tx>
          <c:overlay val="0"/>
          <c:spPr>
            <a:noFill/>
            <a:ln>
              <a:noFill/>
            </a:ln>
            <a:effectLst/>
          </c:spPr>
          <c:txPr>
            <a:bodyPr rot="0" spcFirstLastPara="1" vertOverflow="ellipsis" vert="horz" wrap="square" anchor="ctr" anchorCtr="1"/>
            <a:lstStyle/>
            <a:p>
              <a:pPr>
                <a:defRPr sz="1800" b="1" i="0" u="none" strike="noStrike" kern="1200" cap="none"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420690751"/>
        <c:crosses val="autoZero"/>
        <c:crossBetween val="midCat"/>
      </c:valAx>
      <c:valAx>
        <c:axId val="142069075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cap="none" baseline="0">
                    <a:solidFill>
                      <a:schemeClr val="tx1">
                        <a:lumMod val="65000"/>
                        <a:lumOff val="35000"/>
                      </a:schemeClr>
                    </a:solidFill>
                    <a:latin typeface="+mn-lt"/>
                    <a:ea typeface="+mn-ea"/>
                    <a:cs typeface="+mn-cs"/>
                  </a:defRPr>
                </a:pPr>
                <a:r>
                  <a:rPr lang="en-US" sz="1800" b="1" cap="none" dirty="0" err="1"/>
                  <a:t>fw</a:t>
                </a:r>
                <a:r>
                  <a:rPr lang="en-US" sz="1800" b="1" cap="none" dirty="0"/>
                  <a:t> kg/ha</a:t>
                </a:r>
                <a:endParaRPr lang="el-GR" sz="1800" b="1" cap="none" dirty="0"/>
              </a:p>
            </c:rich>
          </c:tx>
          <c:overlay val="0"/>
          <c:spPr>
            <a:noFill/>
            <a:ln>
              <a:noFill/>
            </a:ln>
            <a:effectLst/>
          </c:spPr>
          <c:txPr>
            <a:bodyPr rot="-5400000" spcFirstLastPara="1" vertOverflow="ellipsis" vert="horz" wrap="square" anchor="ctr" anchorCtr="1"/>
            <a:lstStyle/>
            <a:p>
              <a:pPr>
                <a:defRPr sz="1197" b="1" i="0" u="none" strike="noStrike" kern="1200" cap="none"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198443633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0F0F0"/>
    </a:solidFill>
    <a:ln>
      <a:solidFill>
        <a:schemeClr val="tx1"/>
      </a:solid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spcBef>
                <a:spcPct val="50000"/>
              </a:spcBef>
              <a:defRPr sz="1200">
                <a:latin typeface="Times New Roman" panose="02020603050405020304" pitchFamily="18" charset="0"/>
              </a:defRPr>
            </a:lvl1pPr>
          </a:lstStyle>
          <a:p>
            <a:endParaRPr lang="en-US" altLang="el-GR"/>
          </a:p>
        </p:txBody>
      </p:sp>
      <p:sp>
        <p:nvSpPr>
          <p:cNvPr id="8195" name="Rectangle 1027"/>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endParaRPr lang="en-US" altLang="el-GR"/>
          </a:p>
        </p:txBody>
      </p:sp>
      <p:sp>
        <p:nvSpPr>
          <p:cNvPr id="8196" name="Rectangle 1028"/>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spcBef>
                <a:spcPct val="50000"/>
              </a:spcBef>
              <a:defRPr sz="1200">
                <a:latin typeface="Times New Roman" panose="02020603050405020304" pitchFamily="18" charset="0"/>
              </a:defRPr>
            </a:lvl1pPr>
          </a:lstStyle>
          <a:p>
            <a:endParaRPr lang="en-US" altLang="el-GR"/>
          </a:p>
        </p:txBody>
      </p:sp>
      <p:sp>
        <p:nvSpPr>
          <p:cNvPr id="8197" name="Rectangle 1029"/>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fld id="{6C0B2C89-8D20-4327-AC27-A283C7695B78}" type="slidenum">
              <a:rPr lang="en-US" altLang="el-GR"/>
              <a:pPr/>
              <a:t>‹#›</a:t>
            </a:fld>
            <a:endParaRPr lang="en-US" altLang="el-GR"/>
          </a:p>
        </p:txBody>
      </p:sp>
    </p:spTree>
    <p:extLst>
      <p:ext uri="{BB962C8B-B14F-4D97-AF65-F5344CB8AC3E}">
        <p14:creationId xmlns:p14="http://schemas.microsoft.com/office/powerpoint/2010/main" val="3690598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9A7B907-3938-48CC-BD48-68E630509F60}" type="datetimeFigureOut">
              <a:rPr lang="el-GR" smtClean="0"/>
              <a:t>28/8/2023</a:t>
            </a:fld>
            <a:endParaRPr lang="el-GR"/>
          </a:p>
        </p:txBody>
      </p:sp>
      <p:sp>
        <p:nvSpPr>
          <p:cNvPr id="4" name="Slide Image Placeholder 3"/>
          <p:cNvSpPr>
            <a:spLocks noGrp="1" noRot="1" noChangeAspect="1"/>
          </p:cNvSpPr>
          <p:nvPr>
            <p:ph type="sldImg" idx="2"/>
          </p:nvPr>
        </p:nvSpPr>
        <p:spPr>
          <a:xfrm>
            <a:off x="2038350" y="1241425"/>
            <a:ext cx="272097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2567DB3-D42C-4E85-97FF-E6472048AC7C}" type="slidenum">
              <a:rPr lang="el-GR" smtClean="0"/>
              <a:t>‹#›</a:t>
            </a:fld>
            <a:endParaRPr lang="el-GR"/>
          </a:p>
        </p:txBody>
      </p:sp>
    </p:spTree>
    <p:extLst>
      <p:ext uri="{BB962C8B-B14F-4D97-AF65-F5344CB8AC3E}">
        <p14:creationId xmlns:p14="http://schemas.microsoft.com/office/powerpoint/2010/main" val="4041330661"/>
      </p:ext>
    </p:extLst>
  </p:cSld>
  <p:clrMap bg1="lt1" tx1="dk1" bg2="lt2" tx2="dk2" accent1="accent1" accent2="accent2" accent3="accent3" accent4="accent4" accent5="accent5" accent6="accent6" hlink="hlink" folHlink="folHlink"/>
  <p:notesStyle>
    <a:lvl1pPr marL="0" algn="l" defTabSz="570860" rtl="0" eaLnBrk="1" latinLnBrk="0" hangingPunct="1">
      <a:defRPr sz="749" kern="1200">
        <a:solidFill>
          <a:schemeClr val="tx1"/>
        </a:solidFill>
        <a:latin typeface="+mn-lt"/>
        <a:ea typeface="+mn-ea"/>
        <a:cs typeface="+mn-cs"/>
      </a:defRPr>
    </a:lvl1pPr>
    <a:lvl2pPr marL="285430" algn="l" defTabSz="570860" rtl="0" eaLnBrk="1" latinLnBrk="0" hangingPunct="1">
      <a:defRPr sz="749" kern="1200">
        <a:solidFill>
          <a:schemeClr val="tx1"/>
        </a:solidFill>
        <a:latin typeface="+mn-lt"/>
        <a:ea typeface="+mn-ea"/>
        <a:cs typeface="+mn-cs"/>
      </a:defRPr>
    </a:lvl2pPr>
    <a:lvl3pPr marL="570860" algn="l" defTabSz="570860" rtl="0" eaLnBrk="1" latinLnBrk="0" hangingPunct="1">
      <a:defRPr sz="749" kern="1200">
        <a:solidFill>
          <a:schemeClr val="tx1"/>
        </a:solidFill>
        <a:latin typeface="+mn-lt"/>
        <a:ea typeface="+mn-ea"/>
        <a:cs typeface="+mn-cs"/>
      </a:defRPr>
    </a:lvl3pPr>
    <a:lvl4pPr marL="856290" algn="l" defTabSz="570860" rtl="0" eaLnBrk="1" latinLnBrk="0" hangingPunct="1">
      <a:defRPr sz="749" kern="1200">
        <a:solidFill>
          <a:schemeClr val="tx1"/>
        </a:solidFill>
        <a:latin typeface="+mn-lt"/>
        <a:ea typeface="+mn-ea"/>
        <a:cs typeface="+mn-cs"/>
      </a:defRPr>
    </a:lvl4pPr>
    <a:lvl5pPr marL="1141720" algn="l" defTabSz="570860" rtl="0" eaLnBrk="1" latinLnBrk="0" hangingPunct="1">
      <a:defRPr sz="749" kern="1200">
        <a:solidFill>
          <a:schemeClr val="tx1"/>
        </a:solidFill>
        <a:latin typeface="+mn-lt"/>
        <a:ea typeface="+mn-ea"/>
        <a:cs typeface="+mn-cs"/>
      </a:defRPr>
    </a:lvl5pPr>
    <a:lvl6pPr marL="1427150" algn="l" defTabSz="570860" rtl="0" eaLnBrk="1" latinLnBrk="0" hangingPunct="1">
      <a:defRPr sz="749" kern="1200">
        <a:solidFill>
          <a:schemeClr val="tx1"/>
        </a:solidFill>
        <a:latin typeface="+mn-lt"/>
        <a:ea typeface="+mn-ea"/>
        <a:cs typeface="+mn-cs"/>
      </a:defRPr>
    </a:lvl6pPr>
    <a:lvl7pPr marL="1712580" algn="l" defTabSz="570860" rtl="0" eaLnBrk="1" latinLnBrk="0" hangingPunct="1">
      <a:defRPr sz="749" kern="1200">
        <a:solidFill>
          <a:schemeClr val="tx1"/>
        </a:solidFill>
        <a:latin typeface="+mn-lt"/>
        <a:ea typeface="+mn-ea"/>
        <a:cs typeface="+mn-cs"/>
      </a:defRPr>
    </a:lvl7pPr>
    <a:lvl8pPr marL="1998010" algn="l" defTabSz="570860" rtl="0" eaLnBrk="1" latinLnBrk="0" hangingPunct="1">
      <a:defRPr sz="749" kern="1200">
        <a:solidFill>
          <a:schemeClr val="tx1"/>
        </a:solidFill>
        <a:latin typeface="+mn-lt"/>
        <a:ea typeface="+mn-ea"/>
        <a:cs typeface="+mn-cs"/>
      </a:defRPr>
    </a:lvl8pPr>
    <a:lvl9pPr marL="2283440" algn="l" defTabSz="570860" rtl="0" eaLnBrk="1" latinLnBrk="0" hangingPunct="1">
      <a:defRPr sz="74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54981" y="4713405"/>
            <a:ext cx="19889788" cy="10026815"/>
          </a:xfrm>
        </p:spPr>
        <p:txBody>
          <a:bodyPr anchor="b"/>
          <a:lstStyle>
            <a:lvl1pPr algn="ctr">
              <a:defRPr sz="15354"/>
            </a:lvl1pPr>
          </a:lstStyle>
          <a:p>
            <a:r>
              <a:rPr lang="en-US"/>
              <a:t>Click to edit Master title style</a:t>
            </a:r>
            <a:endParaRPr lang="en-US" dirty="0"/>
          </a:p>
        </p:txBody>
      </p:sp>
      <p:sp>
        <p:nvSpPr>
          <p:cNvPr id="3" name="Subtitle 2"/>
          <p:cNvSpPr>
            <a:spLocks noGrp="1"/>
          </p:cNvSpPr>
          <p:nvPr>
            <p:ph type="subTitle" idx="1"/>
          </p:nvPr>
        </p:nvSpPr>
        <p:spPr>
          <a:xfrm>
            <a:off x="2924969" y="15126892"/>
            <a:ext cx="17549813" cy="6953434"/>
          </a:xfrm>
        </p:spPr>
        <p:txBody>
          <a:bodyPr/>
          <a:lstStyle>
            <a:lvl1pPr marL="0" indent="0" algn="ctr">
              <a:buNone/>
              <a:defRPr sz="6142"/>
            </a:lvl1pPr>
            <a:lvl2pPr marL="1169975" indent="0" algn="ctr">
              <a:buNone/>
              <a:defRPr sz="5118"/>
            </a:lvl2pPr>
            <a:lvl3pPr marL="2339950" indent="0" algn="ctr">
              <a:buNone/>
              <a:defRPr sz="4606"/>
            </a:lvl3pPr>
            <a:lvl4pPr marL="3509924" indent="0" algn="ctr">
              <a:buNone/>
              <a:defRPr sz="4094"/>
            </a:lvl4pPr>
            <a:lvl5pPr marL="4679899" indent="0" algn="ctr">
              <a:buNone/>
              <a:defRPr sz="4094"/>
            </a:lvl5pPr>
            <a:lvl6pPr marL="5849874" indent="0" algn="ctr">
              <a:buNone/>
              <a:defRPr sz="4094"/>
            </a:lvl6pPr>
            <a:lvl7pPr marL="7019849" indent="0" algn="ctr">
              <a:buNone/>
              <a:defRPr sz="4094"/>
            </a:lvl7pPr>
            <a:lvl8pPr marL="8189824" indent="0" algn="ctr">
              <a:buNone/>
              <a:defRPr sz="4094"/>
            </a:lvl8pPr>
            <a:lvl9pPr marL="9359798" indent="0" algn="ctr">
              <a:buNone/>
              <a:defRPr sz="40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l-GR"/>
          </a:p>
        </p:txBody>
      </p:sp>
      <p:sp>
        <p:nvSpPr>
          <p:cNvPr id="5" name="Footer Placeholder 4"/>
          <p:cNvSpPr>
            <a:spLocks noGrp="1"/>
          </p:cNvSpPr>
          <p:nvPr>
            <p:ph type="ftr" sz="quarter" idx="11"/>
          </p:nvPr>
        </p:nvSpPr>
        <p:spPr/>
        <p:txBody>
          <a:bodyPr/>
          <a:lstStyle/>
          <a:p>
            <a:endParaRPr lang="en-US" altLang="el-GR"/>
          </a:p>
        </p:txBody>
      </p:sp>
      <p:sp>
        <p:nvSpPr>
          <p:cNvPr id="6" name="Slide Number Placeholder 5"/>
          <p:cNvSpPr>
            <a:spLocks noGrp="1"/>
          </p:cNvSpPr>
          <p:nvPr>
            <p:ph type="sldNum" sz="quarter" idx="12"/>
          </p:nvPr>
        </p:nvSpPr>
        <p:spPr/>
        <p:txBody>
          <a:bodyPr/>
          <a:lstStyle/>
          <a:p>
            <a:fld id="{25CE440C-07A9-4396-8610-2FFF2D639B8D}" type="slidenum">
              <a:rPr lang="en-US" altLang="el-GR" smtClean="0"/>
              <a:pPr/>
              <a:t>‹#›</a:t>
            </a:fld>
            <a:endParaRPr lang="en-US" altLang="el-GR"/>
          </a:p>
        </p:txBody>
      </p:sp>
    </p:spTree>
    <p:extLst>
      <p:ext uri="{BB962C8B-B14F-4D97-AF65-F5344CB8AC3E}">
        <p14:creationId xmlns:p14="http://schemas.microsoft.com/office/powerpoint/2010/main" val="1426038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l-GR"/>
          </a:p>
        </p:txBody>
      </p:sp>
      <p:sp>
        <p:nvSpPr>
          <p:cNvPr id="5" name="Footer Placeholder 4"/>
          <p:cNvSpPr>
            <a:spLocks noGrp="1"/>
          </p:cNvSpPr>
          <p:nvPr>
            <p:ph type="ftr" sz="quarter" idx="11"/>
          </p:nvPr>
        </p:nvSpPr>
        <p:spPr/>
        <p:txBody>
          <a:bodyPr/>
          <a:lstStyle/>
          <a:p>
            <a:endParaRPr lang="en-US" altLang="el-GR"/>
          </a:p>
        </p:txBody>
      </p:sp>
      <p:sp>
        <p:nvSpPr>
          <p:cNvPr id="6" name="Slide Number Placeholder 5"/>
          <p:cNvSpPr>
            <a:spLocks noGrp="1"/>
          </p:cNvSpPr>
          <p:nvPr>
            <p:ph type="sldNum" sz="quarter" idx="12"/>
          </p:nvPr>
        </p:nvSpPr>
        <p:spPr/>
        <p:txBody>
          <a:bodyPr/>
          <a:lstStyle/>
          <a:p>
            <a:fld id="{A05F4DE4-A30D-4587-AE42-A67DCFB7C326}" type="slidenum">
              <a:rPr lang="en-US" altLang="el-GR" smtClean="0"/>
              <a:pPr/>
              <a:t>‹#›</a:t>
            </a:fld>
            <a:endParaRPr lang="en-US" altLang="el-GR"/>
          </a:p>
        </p:txBody>
      </p:sp>
    </p:spTree>
    <p:extLst>
      <p:ext uri="{BB962C8B-B14F-4D97-AF65-F5344CB8AC3E}">
        <p14:creationId xmlns:p14="http://schemas.microsoft.com/office/powerpoint/2010/main" val="206890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745447" y="1533356"/>
            <a:ext cx="5045571" cy="24407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8734" y="1533356"/>
            <a:ext cx="14844216" cy="24407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l-GR"/>
          </a:p>
        </p:txBody>
      </p:sp>
      <p:sp>
        <p:nvSpPr>
          <p:cNvPr id="5" name="Footer Placeholder 4"/>
          <p:cNvSpPr>
            <a:spLocks noGrp="1"/>
          </p:cNvSpPr>
          <p:nvPr>
            <p:ph type="ftr" sz="quarter" idx="11"/>
          </p:nvPr>
        </p:nvSpPr>
        <p:spPr/>
        <p:txBody>
          <a:bodyPr/>
          <a:lstStyle/>
          <a:p>
            <a:endParaRPr lang="en-US" altLang="el-GR"/>
          </a:p>
        </p:txBody>
      </p:sp>
      <p:sp>
        <p:nvSpPr>
          <p:cNvPr id="6" name="Slide Number Placeholder 5"/>
          <p:cNvSpPr>
            <a:spLocks noGrp="1"/>
          </p:cNvSpPr>
          <p:nvPr>
            <p:ph type="sldNum" sz="quarter" idx="12"/>
          </p:nvPr>
        </p:nvSpPr>
        <p:spPr/>
        <p:txBody>
          <a:bodyPr/>
          <a:lstStyle/>
          <a:p>
            <a:fld id="{D8C8C0C3-2862-45AD-A0CF-AD890571AD97}" type="slidenum">
              <a:rPr lang="en-US" altLang="el-GR" smtClean="0"/>
              <a:pPr/>
              <a:t>‹#›</a:t>
            </a:fld>
            <a:endParaRPr lang="en-US" altLang="el-GR"/>
          </a:p>
        </p:txBody>
      </p:sp>
    </p:spTree>
    <p:extLst>
      <p:ext uri="{BB962C8B-B14F-4D97-AF65-F5344CB8AC3E}">
        <p14:creationId xmlns:p14="http://schemas.microsoft.com/office/powerpoint/2010/main" val="342826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l-GR"/>
          </a:p>
        </p:txBody>
      </p:sp>
      <p:sp>
        <p:nvSpPr>
          <p:cNvPr id="5" name="Footer Placeholder 4"/>
          <p:cNvSpPr>
            <a:spLocks noGrp="1"/>
          </p:cNvSpPr>
          <p:nvPr>
            <p:ph type="ftr" sz="quarter" idx="11"/>
          </p:nvPr>
        </p:nvSpPr>
        <p:spPr/>
        <p:txBody>
          <a:bodyPr/>
          <a:lstStyle/>
          <a:p>
            <a:endParaRPr lang="en-US" altLang="el-GR"/>
          </a:p>
        </p:txBody>
      </p:sp>
      <p:sp>
        <p:nvSpPr>
          <p:cNvPr id="6" name="Slide Number Placeholder 5"/>
          <p:cNvSpPr>
            <a:spLocks noGrp="1"/>
          </p:cNvSpPr>
          <p:nvPr>
            <p:ph type="sldNum" sz="quarter" idx="12"/>
          </p:nvPr>
        </p:nvSpPr>
        <p:spPr/>
        <p:txBody>
          <a:bodyPr/>
          <a:lstStyle/>
          <a:p>
            <a:fld id="{A2A0F2D9-28BE-4CE2-B02A-0BFA0EF30699}" type="slidenum">
              <a:rPr lang="en-US" altLang="el-GR" smtClean="0"/>
              <a:pPr/>
              <a:t>‹#›</a:t>
            </a:fld>
            <a:endParaRPr lang="en-US" altLang="el-GR"/>
          </a:p>
        </p:txBody>
      </p:sp>
    </p:spTree>
    <p:extLst>
      <p:ext uri="{BB962C8B-B14F-4D97-AF65-F5344CB8AC3E}">
        <p14:creationId xmlns:p14="http://schemas.microsoft.com/office/powerpoint/2010/main" val="218576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6547" y="7180114"/>
            <a:ext cx="20182284" cy="11980175"/>
          </a:xfrm>
        </p:spPr>
        <p:txBody>
          <a:bodyPr anchor="b"/>
          <a:lstStyle>
            <a:lvl1pPr>
              <a:defRPr sz="15354"/>
            </a:lvl1pPr>
          </a:lstStyle>
          <a:p>
            <a:r>
              <a:rPr lang="en-US"/>
              <a:t>Click to edit Master title style</a:t>
            </a:r>
            <a:endParaRPr lang="en-US" dirty="0"/>
          </a:p>
        </p:txBody>
      </p:sp>
      <p:sp>
        <p:nvSpPr>
          <p:cNvPr id="3" name="Text Placeholder 2"/>
          <p:cNvSpPr>
            <a:spLocks noGrp="1"/>
          </p:cNvSpPr>
          <p:nvPr>
            <p:ph type="body" idx="1"/>
          </p:nvPr>
        </p:nvSpPr>
        <p:spPr>
          <a:xfrm>
            <a:off x="1596547" y="19273626"/>
            <a:ext cx="20182284" cy="6300091"/>
          </a:xfrm>
        </p:spPr>
        <p:txBody>
          <a:bodyPr/>
          <a:lstStyle>
            <a:lvl1pPr marL="0" indent="0">
              <a:buNone/>
              <a:defRPr sz="6142">
                <a:solidFill>
                  <a:schemeClr val="tx1"/>
                </a:solidFill>
              </a:defRPr>
            </a:lvl1pPr>
            <a:lvl2pPr marL="1169975" indent="0">
              <a:buNone/>
              <a:defRPr sz="5118">
                <a:solidFill>
                  <a:schemeClr val="tx1">
                    <a:tint val="75000"/>
                  </a:schemeClr>
                </a:solidFill>
              </a:defRPr>
            </a:lvl2pPr>
            <a:lvl3pPr marL="2339950" indent="0">
              <a:buNone/>
              <a:defRPr sz="4606">
                <a:solidFill>
                  <a:schemeClr val="tx1">
                    <a:tint val="75000"/>
                  </a:schemeClr>
                </a:solidFill>
              </a:defRPr>
            </a:lvl3pPr>
            <a:lvl4pPr marL="3509924" indent="0">
              <a:buNone/>
              <a:defRPr sz="4094">
                <a:solidFill>
                  <a:schemeClr val="tx1">
                    <a:tint val="75000"/>
                  </a:schemeClr>
                </a:solidFill>
              </a:defRPr>
            </a:lvl4pPr>
            <a:lvl5pPr marL="4679899" indent="0">
              <a:buNone/>
              <a:defRPr sz="4094">
                <a:solidFill>
                  <a:schemeClr val="tx1">
                    <a:tint val="75000"/>
                  </a:schemeClr>
                </a:solidFill>
              </a:defRPr>
            </a:lvl5pPr>
            <a:lvl6pPr marL="5849874" indent="0">
              <a:buNone/>
              <a:defRPr sz="4094">
                <a:solidFill>
                  <a:schemeClr val="tx1">
                    <a:tint val="75000"/>
                  </a:schemeClr>
                </a:solidFill>
              </a:defRPr>
            </a:lvl6pPr>
            <a:lvl7pPr marL="7019849" indent="0">
              <a:buNone/>
              <a:defRPr sz="4094">
                <a:solidFill>
                  <a:schemeClr val="tx1">
                    <a:tint val="75000"/>
                  </a:schemeClr>
                </a:solidFill>
              </a:defRPr>
            </a:lvl7pPr>
            <a:lvl8pPr marL="8189824" indent="0">
              <a:buNone/>
              <a:defRPr sz="4094">
                <a:solidFill>
                  <a:schemeClr val="tx1">
                    <a:tint val="75000"/>
                  </a:schemeClr>
                </a:solidFill>
              </a:defRPr>
            </a:lvl8pPr>
            <a:lvl9pPr marL="9359798" indent="0">
              <a:buNone/>
              <a:defRPr sz="40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l-GR"/>
          </a:p>
        </p:txBody>
      </p:sp>
      <p:sp>
        <p:nvSpPr>
          <p:cNvPr id="5" name="Footer Placeholder 4"/>
          <p:cNvSpPr>
            <a:spLocks noGrp="1"/>
          </p:cNvSpPr>
          <p:nvPr>
            <p:ph type="ftr" sz="quarter" idx="11"/>
          </p:nvPr>
        </p:nvSpPr>
        <p:spPr/>
        <p:txBody>
          <a:bodyPr/>
          <a:lstStyle/>
          <a:p>
            <a:endParaRPr lang="en-US" altLang="el-GR"/>
          </a:p>
        </p:txBody>
      </p:sp>
      <p:sp>
        <p:nvSpPr>
          <p:cNvPr id="6" name="Slide Number Placeholder 5"/>
          <p:cNvSpPr>
            <a:spLocks noGrp="1"/>
          </p:cNvSpPr>
          <p:nvPr>
            <p:ph type="sldNum" sz="quarter" idx="12"/>
          </p:nvPr>
        </p:nvSpPr>
        <p:spPr/>
        <p:txBody>
          <a:bodyPr/>
          <a:lstStyle/>
          <a:p>
            <a:fld id="{EF09132F-E203-4CC4-9E93-26F54BF58266}" type="slidenum">
              <a:rPr lang="en-US" altLang="el-GR" smtClean="0"/>
              <a:pPr/>
              <a:t>‹#›</a:t>
            </a:fld>
            <a:endParaRPr lang="en-US" altLang="el-GR"/>
          </a:p>
        </p:txBody>
      </p:sp>
    </p:spTree>
    <p:extLst>
      <p:ext uri="{BB962C8B-B14F-4D97-AF65-F5344CB8AC3E}">
        <p14:creationId xmlns:p14="http://schemas.microsoft.com/office/powerpoint/2010/main" val="292082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08733" y="7666780"/>
            <a:ext cx="9944894"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846123" y="7666780"/>
            <a:ext cx="9944894"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l-GR"/>
          </a:p>
        </p:txBody>
      </p:sp>
      <p:sp>
        <p:nvSpPr>
          <p:cNvPr id="6" name="Footer Placeholder 5"/>
          <p:cNvSpPr>
            <a:spLocks noGrp="1"/>
          </p:cNvSpPr>
          <p:nvPr>
            <p:ph type="ftr" sz="quarter" idx="11"/>
          </p:nvPr>
        </p:nvSpPr>
        <p:spPr/>
        <p:txBody>
          <a:bodyPr/>
          <a:lstStyle/>
          <a:p>
            <a:endParaRPr lang="en-US" altLang="el-GR"/>
          </a:p>
        </p:txBody>
      </p:sp>
      <p:sp>
        <p:nvSpPr>
          <p:cNvPr id="7" name="Slide Number Placeholder 6"/>
          <p:cNvSpPr>
            <a:spLocks noGrp="1"/>
          </p:cNvSpPr>
          <p:nvPr>
            <p:ph type="sldNum" sz="quarter" idx="12"/>
          </p:nvPr>
        </p:nvSpPr>
        <p:spPr/>
        <p:txBody>
          <a:bodyPr/>
          <a:lstStyle/>
          <a:p>
            <a:fld id="{1A5707B8-71F4-4078-B307-637521CE47BB}" type="slidenum">
              <a:rPr lang="en-US" altLang="el-GR" smtClean="0"/>
              <a:pPr/>
              <a:t>‹#›</a:t>
            </a:fld>
            <a:endParaRPr lang="en-US" altLang="el-GR"/>
          </a:p>
        </p:txBody>
      </p:sp>
    </p:spTree>
    <p:extLst>
      <p:ext uri="{BB962C8B-B14F-4D97-AF65-F5344CB8AC3E}">
        <p14:creationId xmlns:p14="http://schemas.microsoft.com/office/powerpoint/2010/main" val="22929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1781" y="1533362"/>
            <a:ext cx="20182284" cy="55667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11783" y="7060106"/>
            <a:ext cx="9899190" cy="3460049"/>
          </a:xfrm>
        </p:spPr>
        <p:txBody>
          <a:bodyPr anchor="b"/>
          <a:lstStyle>
            <a:lvl1pPr marL="0" indent="0">
              <a:buNone/>
              <a:defRPr sz="6142" b="1"/>
            </a:lvl1pPr>
            <a:lvl2pPr marL="1169975" indent="0">
              <a:buNone/>
              <a:defRPr sz="5118" b="1"/>
            </a:lvl2pPr>
            <a:lvl3pPr marL="2339950" indent="0">
              <a:buNone/>
              <a:defRPr sz="4606" b="1"/>
            </a:lvl3pPr>
            <a:lvl4pPr marL="3509924" indent="0">
              <a:buNone/>
              <a:defRPr sz="4094" b="1"/>
            </a:lvl4pPr>
            <a:lvl5pPr marL="4679899" indent="0">
              <a:buNone/>
              <a:defRPr sz="4094" b="1"/>
            </a:lvl5pPr>
            <a:lvl6pPr marL="5849874" indent="0">
              <a:buNone/>
              <a:defRPr sz="4094" b="1"/>
            </a:lvl6pPr>
            <a:lvl7pPr marL="7019849" indent="0">
              <a:buNone/>
              <a:defRPr sz="4094" b="1"/>
            </a:lvl7pPr>
            <a:lvl8pPr marL="8189824" indent="0">
              <a:buNone/>
              <a:defRPr sz="4094" b="1"/>
            </a:lvl8pPr>
            <a:lvl9pPr marL="9359798" indent="0">
              <a:buNone/>
              <a:defRPr sz="4094" b="1"/>
            </a:lvl9pPr>
          </a:lstStyle>
          <a:p>
            <a:pPr lvl="0"/>
            <a:r>
              <a:rPr lang="en-US"/>
              <a:t>Click to edit Master text styles</a:t>
            </a:r>
          </a:p>
        </p:txBody>
      </p:sp>
      <p:sp>
        <p:nvSpPr>
          <p:cNvPr id="4" name="Content Placeholder 3"/>
          <p:cNvSpPr>
            <a:spLocks noGrp="1"/>
          </p:cNvSpPr>
          <p:nvPr>
            <p:ph sz="half" idx="2"/>
          </p:nvPr>
        </p:nvSpPr>
        <p:spPr>
          <a:xfrm>
            <a:off x="1611783" y="10520155"/>
            <a:ext cx="9899190"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846124" y="7060106"/>
            <a:ext cx="9947942" cy="3460049"/>
          </a:xfrm>
        </p:spPr>
        <p:txBody>
          <a:bodyPr anchor="b"/>
          <a:lstStyle>
            <a:lvl1pPr marL="0" indent="0">
              <a:buNone/>
              <a:defRPr sz="6142" b="1"/>
            </a:lvl1pPr>
            <a:lvl2pPr marL="1169975" indent="0">
              <a:buNone/>
              <a:defRPr sz="5118" b="1"/>
            </a:lvl2pPr>
            <a:lvl3pPr marL="2339950" indent="0">
              <a:buNone/>
              <a:defRPr sz="4606" b="1"/>
            </a:lvl3pPr>
            <a:lvl4pPr marL="3509924" indent="0">
              <a:buNone/>
              <a:defRPr sz="4094" b="1"/>
            </a:lvl4pPr>
            <a:lvl5pPr marL="4679899" indent="0">
              <a:buNone/>
              <a:defRPr sz="4094" b="1"/>
            </a:lvl5pPr>
            <a:lvl6pPr marL="5849874" indent="0">
              <a:buNone/>
              <a:defRPr sz="4094" b="1"/>
            </a:lvl6pPr>
            <a:lvl7pPr marL="7019849" indent="0">
              <a:buNone/>
              <a:defRPr sz="4094" b="1"/>
            </a:lvl7pPr>
            <a:lvl8pPr marL="8189824" indent="0">
              <a:buNone/>
              <a:defRPr sz="4094" b="1"/>
            </a:lvl8pPr>
            <a:lvl9pPr marL="9359798" indent="0">
              <a:buNone/>
              <a:defRPr sz="4094" b="1"/>
            </a:lvl9pPr>
          </a:lstStyle>
          <a:p>
            <a:pPr lvl="0"/>
            <a:r>
              <a:rPr lang="en-US"/>
              <a:t>Click to edit Master text styles</a:t>
            </a:r>
          </a:p>
        </p:txBody>
      </p:sp>
      <p:sp>
        <p:nvSpPr>
          <p:cNvPr id="6" name="Content Placeholder 5"/>
          <p:cNvSpPr>
            <a:spLocks noGrp="1"/>
          </p:cNvSpPr>
          <p:nvPr>
            <p:ph sz="quarter" idx="4"/>
          </p:nvPr>
        </p:nvSpPr>
        <p:spPr>
          <a:xfrm>
            <a:off x="11846124" y="10520155"/>
            <a:ext cx="9947942"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l-GR"/>
          </a:p>
        </p:txBody>
      </p:sp>
      <p:sp>
        <p:nvSpPr>
          <p:cNvPr id="8" name="Footer Placeholder 7"/>
          <p:cNvSpPr>
            <a:spLocks noGrp="1"/>
          </p:cNvSpPr>
          <p:nvPr>
            <p:ph type="ftr" sz="quarter" idx="11"/>
          </p:nvPr>
        </p:nvSpPr>
        <p:spPr/>
        <p:txBody>
          <a:bodyPr/>
          <a:lstStyle/>
          <a:p>
            <a:endParaRPr lang="en-US" altLang="el-GR"/>
          </a:p>
        </p:txBody>
      </p:sp>
      <p:sp>
        <p:nvSpPr>
          <p:cNvPr id="9" name="Slide Number Placeholder 8"/>
          <p:cNvSpPr>
            <a:spLocks noGrp="1"/>
          </p:cNvSpPr>
          <p:nvPr>
            <p:ph type="sldNum" sz="quarter" idx="12"/>
          </p:nvPr>
        </p:nvSpPr>
        <p:spPr/>
        <p:txBody>
          <a:bodyPr/>
          <a:lstStyle/>
          <a:p>
            <a:fld id="{6059F5AA-E7FE-4438-AB9C-E2BDBB310994}" type="slidenum">
              <a:rPr lang="en-US" altLang="el-GR" smtClean="0"/>
              <a:pPr/>
              <a:t>‹#›</a:t>
            </a:fld>
            <a:endParaRPr lang="en-US" altLang="el-GR"/>
          </a:p>
        </p:txBody>
      </p:sp>
    </p:spTree>
    <p:extLst>
      <p:ext uri="{BB962C8B-B14F-4D97-AF65-F5344CB8AC3E}">
        <p14:creationId xmlns:p14="http://schemas.microsoft.com/office/powerpoint/2010/main" val="1544833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l-GR"/>
          </a:p>
        </p:txBody>
      </p:sp>
      <p:sp>
        <p:nvSpPr>
          <p:cNvPr id="4" name="Footer Placeholder 3"/>
          <p:cNvSpPr>
            <a:spLocks noGrp="1"/>
          </p:cNvSpPr>
          <p:nvPr>
            <p:ph type="ftr" sz="quarter" idx="11"/>
          </p:nvPr>
        </p:nvSpPr>
        <p:spPr/>
        <p:txBody>
          <a:bodyPr/>
          <a:lstStyle/>
          <a:p>
            <a:endParaRPr lang="en-US" altLang="el-GR"/>
          </a:p>
        </p:txBody>
      </p:sp>
      <p:sp>
        <p:nvSpPr>
          <p:cNvPr id="5" name="Slide Number Placeholder 4"/>
          <p:cNvSpPr>
            <a:spLocks noGrp="1"/>
          </p:cNvSpPr>
          <p:nvPr>
            <p:ph type="sldNum" sz="quarter" idx="12"/>
          </p:nvPr>
        </p:nvSpPr>
        <p:spPr/>
        <p:txBody>
          <a:bodyPr/>
          <a:lstStyle/>
          <a:p>
            <a:fld id="{0954B65C-A86C-4145-8732-046694855033}" type="slidenum">
              <a:rPr lang="en-US" altLang="el-GR" smtClean="0"/>
              <a:pPr/>
              <a:t>‹#›</a:t>
            </a:fld>
            <a:endParaRPr lang="en-US" altLang="el-GR"/>
          </a:p>
        </p:txBody>
      </p:sp>
    </p:spTree>
    <p:extLst>
      <p:ext uri="{BB962C8B-B14F-4D97-AF65-F5344CB8AC3E}">
        <p14:creationId xmlns:p14="http://schemas.microsoft.com/office/powerpoint/2010/main" val="11021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l-GR"/>
          </a:p>
        </p:txBody>
      </p:sp>
      <p:sp>
        <p:nvSpPr>
          <p:cNvPr id="3" name="Footer Placeholder 2"/>
          <p:cNvSpPr>
            <a:spLocks noGrp="1"/>
          </p:cNvSpPr>
          <p:nvPr>
            <p:ph type="ftr" sz="quarter" idx="11"/>
          </p:nvPr>
        </p:nvSpPr>
        <p:spPr/>
        <p:txBody>
          <a:bodyPr/>
          <a:lstStyle/>
          <a:p>
            <a:endParaRPr lang="en-US" altLang="el-GR"/>
          </a:p>
        </p:txBody>
      </p:sp>
      <p:sp>
        <p:nvSpPr>
          <p:cNvPr id="4" name="Slide Number Placeholder 3"/>
          <p:cNvSpPr>
            <a:spLocks noGrp="1"/>
          </p:cNvSpPr>
          <p:nvPr>
            <p:ph type="sldNum" sz="quarter" idx="12"/>
          </p:nvPr>
        </p:nvSpPr>
        <p:spPr/>
        <p:txBody>
          <a:bodyPr/>
          <a:lstStyle/>
          <a:p>
            <a:fld id="{523AF2CC-F326-4AD2-9A5C-21077776BC37}" type="slidenum">
              <a:rPr lang="en-US" altLang="el-GR" smtClean="0"/>
              <a:pPr/>
              <a:t>‹#›</a:t>
            </a:fld>
            <a:endParaRPr lang="en-US" altLang="el-GR"/>
          </a:p>
        </p:txBody>
      </p:sp>
    </p:spTree>
    <p:extLst>
      <p:ext uri="{BB962C8B-B14F-4D97-AF65-F5344CB8AC3E}">
        <p14:creationId xmlns:p14="http://schemas.microsoft.com/office/powerpoint/2010/main" val="279348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1781" y="1920028"/>
            <a:ext cx="7547028" cy="6720099"/>
          </a:xfrm>
        </p:spPr>
        <p:txBody>
          <a:bodyPr anchor="b"/>
          <a:lstStyle>
            <a:lvl1pPr>
              <a:defRPr sz="8189"/>
            </a:lvl1pPr>
          </a:lstStyle>
          <a:p>
            <a:r>
              <a:rPr lang="en-US"/>
              <a:t>Click to edit Master title style</a:t>
            </a:r>
            <a:endParaRPr lang="en-US" dirty="0"/>
          </a:p>
        </p:txBody>
      </p:sp>
      <p:sp>
        <p:nvSpPr>
          <p:cNvPr id="3" name="Content Placeholder 2"/>
          <p:cNvSpPr>
            <a:spLocks noGrp="1"/>
          </p:cNvSpPr>
          <p:nvPr>
            <p:ph idx="1"/>
          </p:nvPr>
        </p:nvSpPr>
        <p:spPr>
          <a:xfrm>
            <a:off x="9947942" y="4146734"/>
            <a:ext cx="11846123" cy="20466969"/>
          </a:xfrm>
        </p:spPr>
        <p:txBody>
          <a:bodyPr/>
          <a:lstStyle>
            <a:lvl1pPr>
              <a:defRPr sz="8189"/>
            </a:lvl1pPr>
            <a:lvl2pPr>
              <a:defRPr sz="7165"/>
            </a:lvl2pPr>
            <a:lvl3pPr>
              <a:defRPr sz="6142"/>
            </a:lvl3pPr>
            <a:lvl4pPr>
              <a:defRPr sz="5118"/>
            </a:lvl4pPr>
            <a:lvl5pPr>
              <a:defRPr sz="5118"/>
            </a:lvl5pPr>
            <a:lvl6pPr>
              <a:defRPr sz="5118"/>
            </a:lvl6pPr>
            <a:lvl7pPr>
              <a:defRPr sz="5118"/>
            </a:lvl7pPr>
            <a:lvl8pPr>
              <a:defRPr sz="5118"/>
            </a:lvl8pPr>
            <a:lvl9pPr>
              <a:defRPr sz="5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11781" y="8640127"/>
            <a:ext cx="7547028" cy="16006905"/>
          </a:xfrm>
        </p:spPr>
        <p:txBody>
          <a:bodyPr/>
          <a:lstStyle>
            <a:lvl1pPr marL="0" indent="0">
              <a:buNone/>
              <a:defRPr sz="4094"/>
            </a:lvl1pPr>
            <a:lvl2pPr marL="1169975" indent="0">
              <a:buNone/>
              <a:defRPr sz="3583"/>
            </a:lvl2pPr>
            <a:lvl3pPr marL="2339950" indent="0">
              <a:buNone/>
              <a:defRPr sz="3071"/>
            </a:lvl3pPr>
            <a:lvl4pPr marL="3509924" indent="0">
              <a:buNone/>
              <a:defRPr sz="2559"/>
            </a:lvl4pPr>
            <a:lvl5pPr marL="4679899" indent="0">
              <a:buNone/>
              <a:defRPr sz="2559"/>
            </a:lvl5pPr>
            <a:lvl6pPr marL="5849874" indent="0">
              <a:buNone/>
              <a:defRPr sz="2559"/>
            </a:lvl6pPr>
            <a:lvl7pPr marL="7019849" indent="0">
              <a:buNone/>
              <a:defRPr sz="2559"/>
            </a:lvl7pPr>
            <a:lvl8pPr marL="8189824" indent="0">
              <a:buNone/>
              <a:defRPr sz="2559"/>
            </a:lvl8pPr>
            <a:lvl9pPr marL="9359798" indent="0">
              <a:buNone/>
              <a:defRPr sz="2559"/>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l-GR"/>
          </a:p>
        </p:txBody>
      </p:sp>
      <p:sp>
        <p:nvSpPr>
          <p:cNvPr id="6" name="Footer Placeholder 5"/>
          <p:cNvSpPr>
            <a:spLocks noGrp="1"/>
          </p:cNvSpPr>
          <p:nvPr>
            <p:ph type="ftr" sz="quarter" idx="11"/>
          </p:nvPr>
        </p:nvSpPr>
        <p:spPr/>
        <p:txBody>
          <a:bodyPr/>
          <a:lstStyle/>
          <a:p>
            <a:endParaRPr lang="en-US" altLang="el-GR"/>
          </a:p>
        </p:txBody>
      </p:sp>
      <p:sp>
        <p:nvSpPr>
          <p:cNvPr id="7" name="Slide Number Placeholder 6"/>
          <p:cNvSpPr>
            <a:spLocks noGrp="1"/>
          </p:cNvSpPr>
          <p:nvPr>
            <p:ph type="sldNum" sz="quarter" idx="12"/>
          </p:nvPr>
        </p:nvSpPr>
        <p:spPr/>
        <p:txBody>
          <a:bodyPr/>
          <a:lstStyle/>
          <a:p>
            <a:fld id="{C49C6E87-F080-442A-94CB-456B825E32DA}" type="slidenum">
              <a:rPr lang="en-US" altLang="el-GR" smtClean="0"/>
              <a:pPr/>
              <a:t>‹#›</a:t>
            </a:fld>
            <a:endParaRPr lang="en-US" altLang="el-GR"/>
          </a:p>
        </p:txBody>
      </p:sp>
    </p:spTree>
    <p:extLst>
      <p:ext uri="{BB962C8B-B14F-4D97-AF65-F5344CB8AC3E}">
        <p14:creationId xmlns:p14="http://schemas.microsoft.com/office/powerpoint/2010/main" val="382256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1781" y="1920028"/>
            <a:ext cx="7547028" cy="6720099"/>
          </a:xfrm>
        </p:spPr>
        <p:txBody>
          <a:bodyPr anchor="b"/>
          <a:lstStyle>
            <a:lvl1pPr>
              <a:defRPr sz="8189"/>
            </a:lvl1pPr>
          </a:lstStyle>
          <a:p>
            <a:r>
              <a:rPr lang="en-US"/>
              <a:t>Click to edit Master title style</a:t>
            </a:r>
            <a:endParaRPr lang="en-US" dirty="0"/>
          </a:p>
        </p:txBody>
      </p:sp>
      <p:sp>
        <p:nvSpPr>
          <p:cNvPr id="3" name="Picture Placeholder 2"/>
          <p:cNvSpPr>
            <a:spLocks noGrp="1" noChangeAspect="1"/>
          </p:cNvSpPr>
          <p:nvPr>
            <p:ph type="pic" idx="1"/>
          </p:nvPr>
        </p:nvSpPr>
        <p:spPr>
          <a:xfrm>
            <a:off x="9947942" y="4146734"/>
            <a:ext cx="11846123" cy="20466969"/>
          </a:xfrm>
        </p:spPr>
        <p:txBody>
          <a:bodyPr anchor="t"/>
          <a:lstStyle>
            <a:lvl1pPr marL="0" indent="0">
              <a:buNone/>
              <a:defRPr sz="8189"/>
            </a:lvl1pPr>
            <a:lvl2pPr marL="1169975" indent="0">
              <a:buNone/>
              <a:defRPr sz="7165"/>
            </a:lvl2pPr>
            <a:lvl3pPr marL="2339950" indent="0">
              <a:buNone/>
              <a:defRPr sz="6142"/>
            </a:lvl3pPr>
            <a:lvl4pPr marL="3509924" indent="0">
              <a:buNone/>
              <a:defRPr sz="5118"/>
            </a:lvl4pPr>
            <a:lvl5pPr marL="4679899" indent="0">
              <a:buNone/>
              <a:defRPr sz="5118"/>
            </a:lvl5pPr>
            <a:lvl6pPr marL="5849874" indent="0">
              <a:buNone/>
              <a:defRPr sz="5118"/>
            </a:lvl6pPr>
            <a:lvl7pPr marL="7019849" indent="0">
              <a:buNone/>
              <a:defRPr sz="5118"/>
            </a:lvl7pPr>
            <a:lvl8pPr marL="8189824" indent="0">
              <a:buNone/>
              <a:defRPr sz="5118"/>
            </a:lvl8pPr>
            <a:lvl9pPr marL="9359798" indent="0">
              <a:buNone/>
              <a:defRPr sz="5118"/>
            </a:lvl9pPr>
          </a:lstStyle>
          <a:p>
            <a:r>
              <a:rPr lang="en-US"/>
              <a:t>Click icon to add picture</a:t>
            </a:r>
            <a:endParaRPr lang="en-US" dirty="0"/>
          </a:p>
        </p:txBody>
      </p:sp>
      <p:sp>
        <p:nvSpPr>
          <p:cNvPr id="4" name="Text Placeholder 3"/>
          <p:cNvSpPr>
            <a:spLocks noGrp="1"/>
          </p:cNvSpPr>
          <p:nvPr>
            <p:ph type="body" sz="half" idx="2"/>
          </p:nvPr>
        </p:nvSpPr>
        <p:spPr>
          <a:xfrm>
            <a:off x="1611781" y="8640127"/>
            <a:ext cx="7547028" cy="16006905"/>
          </a:xfrm>
        </p:spPr>
        <p:txBody>
          <a:bodyPr/>
          <a:lstStyle>
            <a:lvl1pPr marL="0" indent="0">
              <a:buNone/>
              <a:defRPr sz="4094"/>
            </a:lvl1pPr>
            <a:lvl2pPr marL="1169975" indent="0">
              <a:buNone/>
              <a:defRPr sz="3583"/>
            </a:lvl2pPr>
            <a:lvl3pPr marL="2339950" indent="0">
              <a:buNone/>
              <a:defRPr sz="3071"/>
            </a:lvl3pPr>
            <a:lvl4pPr marL="3509924" indent="0">
              <a:buNone/>
              <a:defRPr sz="2559"/>
            </a:lvl4pPr>
            <a:lvl5pPr marL="4679899" indent="0">
              <a:buNone/>
              <a:defRPr sz="2559"/>
            </a:lvl5pPr>
            <a:lvl6pPr marL="5849874" indent="0">
              <a:buNone/>
              <a:defRPr sz="2559"/>
            </a:lvl6pPr>
            <a:lvl7pPr marL="7019849" indent="0">
              <a:buNone/>
              <a:defRPr sz="2559"/>
            </a:lvl7pPr>
            <a:lvl8pPr marL="8189824" indent="0">
              <a:buNone/>
              <a:defRPr sz="2559"/>
            </a:lvl8pPr>
            <a:lvl9pPr marL="9359798" indent="0">
              <a:buNone/>
              <a:defRPr sz="2559"/>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l-GR"/>
          </a:p>
        </p:txBody>
      </p:sp>
      <p:sp>
        <p:nvSpPr>
          <p:cNvPr id="6" name="Footer Placeholder 5"/>
          <p:cNvSpPr>
            <a:spLocks noGrp="1"/>
          </p:cNvSpPr>
          <p:nvPr>
            <p:ph type="ftr" sz="quarter" idx="11"/>
          </p:nvPr>
        </p:nvSpPr>
        <p:spPr/>
        <p:txBody>
          <a:bodyPr/>
          <a:lstStyle/>
          <a:p>
            <a:endParaRPr lang="en-US" altLang="el-GR"/>
          </a:p>
        </p:txBody>
      </p:sp>
      <p:sp>
        <p:nvSpPr>
          <p:cNvPr id="7" name="Slide Number Placeholder 6"/>
          <p:cNvSpPr>
            <a:spLocks noGrp="1"/>
          </p:cNvSpPr>
          <p:nvPr>
            <p:ph type="sldNum" sz="quarter" idx="12"/>
          </p:nvPr>
        </p:nvSpPr>
        <p:spPr/>
        <p:txBody>
          <a:bodyPr/>
          <a:lstStyle/>
          <a:p>
            <a:fld id="{D60E5CEE-C371-41C0-8A45-76EF16B7183E}" type="slidenum">
              <a:rPr lang="en-US" altLang="el-GR" smtClean="0"/>
              <a:pPr/>
              <a:t>‹#›</a:t>
            </a:fld>
            <a:endParaRPr lang="en-US" altLang="el-GR"/>
          </a:p>
        </p:txBody>
      </p:sp>
    </p:spTree>
    <p:extLst>
      <p:ext uri="{BB962C8B-B14F-4D97-AF65-F5344CB8AC3E}">
        <p14:creationId xmlns:p14="http://schemas.microsoft.com/office/powerpoint/2010/main" val="1675459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8733" y="1533362"/>
            <a:ext cx="20182284" cy="55667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8733" y="7666780"/>
            <a:ext cx="20182284" cy="182736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08733" y="26693734"/>
            <a:ext cx="5264944" cy="1533356"/>
          </a:xfrm>
          <a:prstGeom prst="rect">
            <a:avLst/>
          </a:prstGeom>
        </p:spPr>
        <p:txBody>
          <a:bodyPr vert="horz" lIns="91440" tIns="45720" rIns="91440" bIns="45720" rtlCol="0" anchor="ctr"/>
          <a:lstStyle>
            <a:lvl1pPr algn="l">
              <a:defRPr sz="3071">
                <a:solidFill>
                  <a:schemeClr val="tx1">
                    <a:tint val="75000"/>
                  </a:schemeClr>
                </a:solidFill>
              </a:defRPr>
            </a:lvl1pPr>
          </a:lstStyle>
          <a:p>
            <a:endParaRPr lang="en-US" altLang="el-GR"/>
          </a:p>
        </p:txBody>
      </p:sp>
      <p:sp>
        <p:nvSpPr>
          <p:cNvPr id="5" name="Footer Placeholder 4"/>
          <p:cNvSpPr>
            <a:spLocks noGrp="1"/>
          </p:cNvSpPr>
          <p:nvPr>
            <p:ph type="ftr" sz="quarter" idx="3"/>
          </p:nvPr>
        </p:nvSpPr>
        <p:spPr>
          <a:xfrm>
            <a:off x="7751167" y="26693734"/>
            <a:ext cx="7897416" cy="1533356"/>
          </a:xfrm>
          <a:prstGeom prst="rect">
            <a:avLst/>
          </a:prstGeom>
        </p:spPr>
        <p:txBody>
          <a:bodyPr vert="horz" lIns="91440" tIns="45720" rIns="91440" bIns="45720" rtlCol="0" anchor="ctr"/>
          <a:lstStyle>
            <a:lvl1pPr algn="ctr">
              <a:defRPr sz="3071">
                <a:solidFill>
                  <a:schemeClr val="tx1">
                    <a:tint val="75000"/>
                  </a:schemeClr>
                </a:solidFill>
              </a:defRPr>
            </a:lvl1pPr>
          </a:lstStyle>
          <a:p>
            <a:endParaRPr lang="en-US" altLang="el-GR"/>
          </a:p>
        </p:txBody>
      </p:sp>
      <p:sp>
        <p:nvSpPr>
          <p:cNvPr id="6" name="Slide Number Placeholder 5"/>
          <p:cNvSpPr>
            <a:spLocks noGrp="1"/>
          </p:cNvSpPr>
          <p:nvPr>
            <p:ph type="sldNum" sz="quarter" idx="4"/>
          </p:nvPr>
        </p:nvSpPr>
        <p:spPr>
          <a:xfrm>
            <a:off x="16526073" y="26693734"/>
            <a:ext cx="5264944" cy="1533356"/>
          </a:xfrm>
          <a:prstGeom prst="rect">
            <a:avLst/>
          </a:prstGeom>
        </p:spPr>
        <p:txBody>
          <a:bodyPr vert="horz" lIns="91440" tIns="45720" rIns="91440" bIns="45720" rtlCol="0" anchor="ctr"/>
          <a:lstStyle>
            <a:lvl1pPr algn="r">
              <a:defRPr sz="3071">
                <a:solidFill>
                  <a:schemeClr val="tx1">
                    <a:tint val="75000"/>
                  </a:schemeClr>
                </a:solidFill>
              </a:defRPr>
            </a:lvl1pPr>
          </a:lstStyle>
          <a:p>
            <a:fld id="{DFE157E2-440D-44F3-8895-C381210F87B8}" type="slidenum">
              <a:rPr lang="en-US" altLang="el-GR" smtClean="0"/>
              <a:pPr/>
              <a:t>‹#›</a:t>
            </a:fld>
            <a:endParaRPr lang="en-US" altLang="el-GR"/>
          </a:p>
        </p:txBody>
      </p:sp>
    </p:spTree>
    <p:extLst>
      <p:ext uri="{BB962C8B-B14F-4D97-AF65-F5344CB8AC3E}">
        <p14:creationId xmlns:p14="http://schemas.microsoft.com/office/powerpoint/2010/main" val="364346966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2339950" rtl="0" eaLnBrk="1" latinLnBrk="0" hangingPunct="1">
        <a:lnSpc>
          <a:spcPct val="90000"/>
        </a:lnSpc>
        <a:spcBef>
          <a:spcPct val="0"/>
        </a:spcBef>
        <a:buNone/>
        <a:defRPr sz="11260" kern="1200">
          <a:solidFill>
            <a:schemeClr val="tx1"/>
          </a:solidFill>
          <a:latin typeface="+mj-lt"/>
          <a:ea typeface="+mj-ea"/>
          <a:cs typeface="+mj-cs"/>
        </a:defRPr>
      </a:lvl1pPr>
    </p:titleStyle>
    <p:bodyStyle>
      <a:lvl1pPr marL="584987" indent="-584987" algn="l" defTabSz="2339950" rtl="0" eaLnBrk="1" latinLnBrk="0" hangingPunct="1">
        <a:lnSpc>
          <a:spcPct val="90000"/>
        </a:lnSpc>
        <a:spcBef>
          <a:spcPts val="2559"/>
        </a:spcBef>
        <a:buFont typeface="Arial" panose="020B0604020202020204" pitchFamily="34" charset="0"/>
        <a:buChar char="•"/>
        <a:defRPr sz="7165" kern="1200">
          <a:solidFill>
            <a:schemeClr val="tx1"/>
          </a:solidFill>
          <a:latin typeface="+mn-lt"/>
          <a:ea typeface="+mn-ea"/>
          <a:cs typeface="+mn-cs"/>
        </a:defRPr>
      </a:lvl1pPr>
      <a:lvl2pPr marL="1754962" indent="-584987" algn="l" defTabSz="2339950" rtl="0" eaLnBrk="1" latinLnBrk="0" hangingPunct="1">
        <a:lnSpc>
          <a:spcPct val="90000"/>
        </a:lnSpc>
        <a:spcBef>
          <a:spcPts val="1280"/>
        </a:spcBef>
        <a:buFont typeface="Arial" panose="020B0604020202020204" pitchFamily="34" charset="0"/>
        <a:buChar char="•"/>
        <a:defRPr sz="6142" kern="1200">
          <a:solidFill>
            <a:schemeClr val="tx1"/>
          </a:solidFill>
          <a:latin typeface="+mn-lt"/>
          <a:ea typeface="+mn-ea"/>
          <a:cs typeface="+mn-cs"/>
        </a:defRPr>
      </a:lvl2pPr>
      <a:lvl3pPr marL="2924937" indent="-584987" algn="l" defTabSz="2339950" rtl="0" eaLnBrk="1" latinLnBrk="0" hangingPunct="1">
        <a:lnSpc>
          <a:spcPct val="90000"/>
        </a:lnSpc>
        <a:spcBef>
          <a:spcPts val="1280"/>
        </a:spcBef>
        <a:buFont typeface="Arial" panose="020B0604020202020204" pitchFamily="34" charset="0"/>
        <a:buChar char="•"/>
        <a:defRPr sz="5118" kern="1200">
          <a:solidFill>
            <a:schemeClr val="tx1"/>
          </a:solidFill>
          <a:latin typeface="+mn-lt"/>
          <a:ea typeface="+mn-ea"/>
          <a:cs typeface="+mn-cs"/>
        </a:defRPr>
      </a:lvl3pPr>
      <a:lvl4pPr marL="4094912" indent="-584987" algn="l" defTabSz="2339950" rtl="0" eaLnBrk="1" latinLnBrk="0" hangingPunct="1">
        <a:lnSpc>
          <a:spcPct val="90000"/>
        </a:lnSpc>
        <a:spcBef>
          <a:spcPts val="1280"/>
        </a:spcBef>
        <a:buFont typeface="Arial" panose="020B0604020202020204" pitchFamily="34" charset="0"/>
        <a:buChar char="•"/>
        <a:defRPr sz="4606" kern="1200">
          <a:solidFill>
            <a:schemeClr val="tx1"/>
          </a:solidFill>
          <a:latin typeface="+mn-lt"/>
          <a:ea typeface="+mn-ea"/>
          <a:cs typeface="+mn-cs"/>
        </a:defRPr>
      </a:lvl4pPr>
      <a:lvl5pPr marL="5264887" indent="-584987" algn="l" defTabSz="2339950" rtl="0" eaLnBrk="1" latinLnBrk="0" hangingPunct="1">
        <a:lnSpc>
          <a:spcPct val="90000"/>
        </a:lnSpc>
        <a:spcBef>
          <a:spcPts val="1280"/>
        </a:spcBef>
        <a:buFont typeface="Arial" panose="020B0604020202020204" pitchFamily="34" charset="0"/>
        <a:buChar char="•"/>
        <a:defRPr sz="4606" kern="1200">
          <a:solidFill>
            <a:schemeClr val="tx1"/>
          </a:solidFill>
          <a:latin typeface="+mn-lt"/>
          <a:ea typeface="+mn-ea"/>
          <a:cs typeface="+mn-cs"/>
        </a:defRPr>
      </a:lvl5pPr>
      <a:lvl6pPr marL="6434861" indent="-584987" algn="l" defTabSz="2339950" rtl="0" eaLnBrk="1" latinLnBrk="0" hangingPunct="1">
        <a:lnSpc>
          <a:spcPct val="90000"/>
        </a:lnSpc>
        <a:spcBef>
          <a:spcPts val="1280"/>
        </a:spcBef>
        <a:buFont typeface="Arial" panose="020B0604020202020204" pitchFamily="34" charset="0"/>
        <a:buChar char="•"/>
        <a:defRPr sz="4606" kern="1200">
          <a:solidFill>
            <a:schemeClr val="tx1"/>
          </a:solidFill>
          <a:latin typeface="+mn-lt"/>
          <a:ea typeface="+mn-ea"/>
          <a:cs typeface="+mn-cs"/>
        </a:defRPr>
      </a:lvl6pPr>
      <a:lvl7pPr marL="7604836" indent="-584987" algn="l" defTabSz="2339950" rtl="0" eaLnBrk="1" latinLnBrk="0" hangingPunct="1">
        <a:lnSpc>
          <a:spcPct val="90000"/>
        </a:lnSpc>
        <a:spcBef>
          <a:spcPts val="1280"/>
        </a:spcBef>
        <a:buFont typeface="Arial" panose="020B0604020202020204" pitchFamily="34" charset="0"/>
        <a:buChar char="•"/>
        <a:defRPr sz="4606" kern="1200">
          <a:solidFill>
            <a:schemeClr val="tx1"/>
          </a:solidFill>
          <a:latin typeface="+mn-lt"/>
          <a:ea typeface="+mn-ea"/>
          <a:cs typeface="+mn-cs"/>
        </a:defRPr>
      </a:lvl7pPr>
      <a:lvl8pPr marL="8774811" indent="-584987" algn="l" defTabSz="2339950" rtl="0" eaLnBrk="1" latinLnBrk="0" hangingPunct="1">
        <a:lnSpc>
          <a:spcPct val="90000"/>
        </a:lnSpc>
        <a:spcBef>
          <a:spcPts val="1280"/>
        </a:spcBef>
        <a:buFont typeface="Arial" panose="020B0604020202020204" pitchFamily="34" charset="0"/>
        <a:buChar char="•"/>
        <a:defRPr sz="4606" kern="1200">
          <a:solidFill>
            <a:schemeClr val="tx1"/>
          </a:solidFill>
          <a:latin typeface="+mn-lt"/>
          <a:ea typeface="+mn-ea"/>
          <a:cs typeface="+mn-cs"/>
        </a:defRPr>
      </a:lvl8pPr>
      <a:lvl9pPr marL="9944786" indent="-584987" algn="l" defTabSz="2339950" rtl="0" eaLnBrk="1" latinLnBrk="0" hangingPunct="1">
        <a:lnSpc>
          <a:spcPct val="90000"/>
        </a:lnSpc>
        <a:spcBef>
          <a:spcPts val="1280"/>
        </a:spcBef>
        <a:buFont typeface="Arial" panose="020B0604020202020204" pitchFamily="34" charset="0"/>
        <a:buChar char="•"/>
        <a:defRPr sz="4606" kern="1200">
          <a:solidFill>
            <a:schemeClr val="tx1"/>
          </a:solidFill>
          <a:latin typeface="+mn-lt"/>
          <a:ea typeface="+mn-ea"/>
          <a:cs typeface="+mn-cs"/>
        </a:defRPr>
      </a:lvl9pPr>
    </p:bodyStyle>
    <p:otherStyle>
      <a:defPPr>
        <a:defRPr lang="en-US"/>
      </a:defPPr>
      <a:lvl1pPr marL="0" algn="l" defTabSz="2339950" rtl="0" eaLnBrk="1" latinLnBrk="0" hangingPunct="1">
        <a:defRPr sz="4606" kern="1200">
          <a:solidFill>
            <a:schemeClr val="tx1"/>
          </a:solidFill>
          <a:latin typeface="+mn-lt"/>
          <a:ea typeface="+mn-ea"/>
          <a:cs typeface="+mn-cs"/>
        </a:defRPr>
      </a:lvl1pPr>
      <a:lvl2pPr marL="1169975" algn="l" defTabSz="2339950" rtl="0" eaLnBrk="1" latinLnBrk="0" hangingPunct="1">
        <a:defRPr sz="4606" kern="1200">
          <a:solidFill>
            <a:schemeClr val="tx1"/>
          </a:solidFill>
          <a:latin typeface="+mn-lt"/>
          <a:ea typeface="+mn-ea"/>
          <a:cs typeface="+mn-cs"/>
        </a:defRPr>
      </a:lvl2pPr>
      <a:lvl3pPr marL="2339950" algn="l" defTabSz="2339950" rtl="0" eaLnBrk="1" latinLnBrk="0" hangingPunct="1">
        <a:defRPr sz="4606" kern="1200">
          <a:solidFill>
            <a:schemeClr val="tx1"/>
          </a:solidFill>
          <a:latin typeface="+mn-lt"/>
          <a:ea typeface="+mn-ea"/>
          <a:cs typeface="+mn-cs"/>
        </a:defRPr>
      </a:lvl3pPr>
      <a:lvl4pPr marL="3509924" algn="l" defTabSz="2339950" rtl="0" eaLnBrk="1" latinLnBrk="0" hangingPunct="1">
        <a:defRPr sz="4606" kern="1200">
          <a:solidFill>
            <a:schemeClr val="tx1"/>
          </a:solidFill>
          <a:latin typeface="+mn-lt"/>
          <a:ea typeface="+mn-ea"/>
          <a:cs typeface="+mn-cs"/>
        </a:defRPr>
      </a:lvl4pPr>
      <a:lvl5pPr marL="4679899" algn="l" defTabSz="2339950" rtl="0" eaLnBrk="1" latinLnBrk="0" hangingPunct="1">
        <a:defRPr sz="4606" kern="1200">
          <a:solidFill>
            <a:schemeClr val="tx1"/>
          </a:solidFill>
          <a:latin typeface="+mn-lt"/>
          <a:ea typeface="+mn-ea"/>
          <a:cs typeface="+mn-cs"/>
        </a:defRPr>
      </a:lvl5pPr>
      <a:lvl6pPr marL="5849874" algn="l" defTabSz="2339950" rtl="0" eaLnBrk="1" latinLnBrk="0" hangingPunct="1">
        <a:defRPr sz="4606" kern="1200">
          <a:solidFill>
            <a:schemeClr val="tx1"/>
          </a:solidFill>
          <a:latin typeface="+mn-lt"/>
          <a:ea typeface="+mn-ea"/>
          <a:cs typeface="+mn-cs"/>
        </a:defRPr>
      </a:lvl6pPr>
      <a:lvl7pPr marL="7019849" algn="l" defTabSz="2339950" rtl="0" eaLnBrk="1" latinLnBrk="0" hangingPunct="1">
        <a:defRPr sz="4606" kern="1200">
          <a:solidFill>
            <a:schemeClr val="tx1"/>
          </a:solidFill>
          <a:latin typeface="+mn-lt"/>
          <a:ea typeface="+mn-ea"/>
          <a:cs typeface="+mn-cs"/>
        </a:defRPr>
      </a:lvl7pPr>
      <a:lvl8pPr marL="8189824" algn="l" defTabSz="2339950" rtl="0" eaLnBrk="1" latinLnBrk="0" hangingPunct="1">
        <a:defRPr sz="4606" kern="1200">
          <a:solidFill>
            <a:schemeClr val="tx1"/>
          </a:solidFill>
          <a:latin typeface="+mn-lt"/>
          <a:ea typeface="+mn-ea"/>
          <a:cs typeface="+mn-cs"/>
        </a:defRPr>
      </a:lvl8pPr>
      <a:lvl9pPr marL="9359798" algn="l" defTabSz="2339950" rtl="0" eaLnBrk="1" latinLnBrk="0" hangingPunct="1">
        <a:defRPr sz="46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hyperlink" Target="mailto:spetropoulos@uth.gr" TargetMode="External"/><Relationship Id="rId7"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jpeg"/><Relationship Id="rId4" Type="http://schemas.openxmlformats.org/officeDocument/2006/relationships/chart" Target="../charts/chart1.xm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ADA55"/>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23399749" cy="2747585"/>
          </a:xfrm>
          <a:prstGeom prst="rect">
            <a:avLst/>
          </a:prstGeom>
        </p:spPr>
      </p:pic>
      <p:grpSp>
        <p:nvGrpSpPr>
          <p:cNvPr id="52" name="Ομάδα 51">
            <a:extLst>
              <a:ext uri="{FF2B5EF4-FFF2-40B4-BE49-F238E27FC236}">
                <a16:creationId xmlns:a16="http://schemas.microsoft.com/office/drawing/2014/main" id="{1F2F1703-DAE9-4771-7333-B51044B94E89}"/>
              </a:ext>
            </a:extLst>
          </p:cNvPr>
          <p:cNvGrpSpPr/>
          <p:nvPr/>
        </p:nvGrpSpPr>
        <p:grpSpPr>
          <a:xfrm>
            <a:off x="70009" y="2786288"/>
            <a:ext cx="5253005" cy="597490"/>
            <a:chOff x="280400" y="3080147"/>
            <a:chExt cx="5253005" cy="597490"/>
          </a:xfrm>
        </p:grpSpPr>
        <p:sp>
          <p:nvSpPr>
            <p:cNvPr id="12" name="TextBox 11"/>
            <p:cNvSpPr txBox="1"/>
            <p:nvPr/>
          </p:nvSpPr>
          <p:spPr>
            <a:xfrm>
              <a:off x="291015" y="3080147"/>
              <a:ext cx="5242390" cy="597490"/>
            </a:xfrm>
            <a:prstGeom prst="rect">
              <a:avLst/>
            </a:prstGeom>
            <a:solidFill>
              <a:srgbClr val="7E8282"/>
            </a:solidFill>
          </p:spPr>
          <p:txBody>
            <a:bodyPr wrap="square" rtlCol="0">
              <a:spAutoFit/>
            </a:bodyPr>
            <a:lstStyle/>
            <a:p>
              <a:endParaRPr lang="en-US" sz="1167" dirty="0"/>
            </a:p>
          </p:txBody>
        </p:sp>
        <p:sp>
          <p:nvSpPr>
            <p:cNvPr id="15" name="TextBox 14"/>
            <p:cNvSpPr txBox="1"/>
            <p:nvPr/>
          </p:nvSpPr>
          <p:spPr>
            <a:xfrm>
              <a:off x="280400" y="3147002"/>
              <a:ext cx="5206946" cy="461665"/>
            </a:xfrm>
            <a:prstGeom prst="rect">
              <a:avLst/>
            </a:prstGeom>
            <a:noFill/>
          </p:spPr>
          <p:txBody>
            <a:bodyPr wrap="square" rtlCol="0">
              <a:spAutoFit/>
            </a:bodyPr>
            <a:lstStyle/>
            <a:p>
              <a:pPr algn="ctr"/>
              <a:r>
                <a:rPr lang="en-US" sz="2400" b="1" dirty="0"/>
                <a:t>INTRODUCTION</a:t>
              </a:r>
              <a:endParaRPr lang="en-US" sz="2000" dirty="0">
                <a:solidFill>
                  <a:schemeClr val="bg1"/>
                </a:solidFill>
                <a:latin typeface="+mn-lt"/>
              </a:endParaRPr>
            </a:p>
          </p:txBody>
        </p:sp>
      </p:grpSp>
      <p:sp>
        <p:nvSpPr>
          <p:cNvPr id="13" name="Rectangle 8"/>
          <p:cNvSpPr>
            <a:spLocks noChangeArrowheads="1"/>
          </p:cNvSpPr>
          <p:nvPr/>
        </p:nvSpPr>
        <p:spPr bwMode="auto">
          <a:xfrm>
            <a:off x="6085180" y="142628"/>
            <a:ext cx="12695588" cy="94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2827" tIns="21412" rIns="42827" bIns="21412">
            <a:spAutoFit/>
          </a:bodyPr>
          <a:lstStyle>
            <a:lvl1pPr algn="l" defTabSz="1152525">
              <a:defRPr sz="2400">
                <a:solidFill>
                  <a:schemeClr val="tx1"/>
                </a:solidFill>
                <a:latin typeface="Times New Roman" panose="02020603050405020304" pitchFamily="18" charset="0"/>
              </a:defRPr>
            </a:lvl1pPr>
            <a:lvl2pPr marL="574675" algn="l" defTabSz="1152525">
              <a:defRPr sz="2400">
                <a:solidFill>
                  <a:schemeClr val="tx1"/>
                </a:solidFill>
                <a:latin typeface="Times New Roman" panose="02020603050405020304" pitchFamily="18" charset="0"/>
              </a:defRPr>
            </a:lvl2pPr>
            <a:lvl3pPr marL="1152525" algn="l" defTabSz="1152525">
              <a:defRPr sz="2400">
                <a:solidFill>
                  <a:schemeClr val="tx1"/>
                </a:solidFill>
                <a:latin typeface="Times New Roman" panose="02020603050405020304" pitchFamily="18" charset="0"/>
              </a:defRPr>
            </a:lvl3pPr>
            <a:lvl4pPr marL="1728788" algn="l" defTabSz="1152525">
              <a:defRPr sz="2400">
                <a:solidFill>
                  <a:schemeClr val="tx1"/>
                </a:solidFill>
                <a:latin typeface="Times New Roman" panose="02020603050405020304" pitchFamily="18" charset="0"/>
              </a:defRPr>
            </a:lvl4pPr>
            <a:lvl5pPr marL="2314575" algn="l" defTabSz="1152525">
              <a:defRPr sz="2400">
                <a:solidFill>
                  <a:schemeClr val="tx1"/>
                </a:solidFill>
                <a:latin typeface="Times New Roman" panose="02020603050405020304" pitchFamily="18" charset="0"/>
              </a:defRPr>
            </a:lvl5pPr>
            <a:lvl6pPr marL="2771775" defTabSz="1152525" fontAlgn="base">
              <a:spcBef>
                <a:spcPct val="0"/>
              </a:spcBef>
              <a:spcAft>
                <a:spcPct val="0"/>
              </a:spcAft>
              <a:defRPr sz="2400">
                <a:solidFill>
                  <a:schemeClr val="tx1"/>
                </a:solidFill>
                <a:latin typeface="Times New Roman" panose="02020603050405020304" pitchFamily="18" charset="0"/>
              </a:defRPr>
            </a:lvl6pPr>
            <a:lvl7pPr marL="3228975" defTabSz="1152525" fontAlgn="base">
              <a:spcBef>
                <a:spcPct val="0"/>
              </a:spcBef>
              <a:spcAft>
                <a:spcPct val="0"/>
              </a:spcAft>
              <a:defRPr sz="2400">
                <a:solidFill>
                  <a:schemeClr val="tx1"/>
                </a:solidFill>
                <a:latin typeface="Times New Roman" panose="02020603050405020304" pitchFamily="18" charset="0"/>
              </a:defRPr>
            </a:lvl7pPr>
            <a:lvl8pPr marL="3686175" defTabSz="1152525" fontAlgn="base">
              <a:spcBef>
                <a:spcPct val="0"/>
              </a:spcBef>
              <a:spcAft>
                <a:spcPct val="0"/>
              </a:spcAft>
              <a:defRPr sz="2400">
                <a:solidFill>
                  <a:schemeClr val="tx1"/>
                </a:solidFill>
                <a:latin typeface="Times New Roman" panose="02020603050405020304" pitchFamily="18" charset="0"/>
              </a:defRPr>
            </a:lvl8pPr>
            <a:lvl9pPr marL="4143375" defTabSz="1152525" fontAlgn="base">
              <a:spcBef>
                <a:spcPct val="0"/>
              </a:spcBef>
              <a:spcAft>
                <a:spcPct val="0"/>
              </a:spcAft>
              <a:defRPr sz="2400">
                <a:solidFill>
                  <a:schemeClr val="tx1"/>
                </a:solidFill>
                <a:latin typeface="Times New Roman" panose="02020603050405020304" pitchFamily="18" charset="0"/>
              </a:defRPr>
            </a:lvl9pPr>
          </a:lstStyle>
          <a:p>
            <a:pPr algn="ctr">
              <a:lnSpc>
                <a:spcPct val="107000"/>
              </a:lnSpc>
              <a:spcAft>
                <a:spcPts val="800"/>
              </a:spcAft>
            </a:pPr>
            <a:r>
              <a:rPr lang="en-US" sz="2800" b="1" dirty="0">
                <a:effectLst/>
                <a:ea typeface="Calibri" panose="020F0502020204030204" pitchFamily="34" charset="0"/>
                <a:cs typeface="Times New Roman" panose="02020603050405020304" pitchFamily="18" charset="0"/>
              </a:rPr>
              <a:t>THE EFFECTS OF BIOSTIMULANTS ON </a:t>
            </a:r>
            <a:r>
              <a:rPr lang="en-US" sz="2800" b="1" i="1" dirty="0">
                <a:effectLst/>
                <a:ea typeface="Calibri" panose="020F0502020204030204" pitchFamily="34" charset="0"/>
                <a:cs typeface="Times New Roman" panose="02020603050405020304" pitchFamily="18" charset="0"/>
              </a:rPr>
              <a:t>Lavandula angustifolia </a:t>
            </a:r>
            <a:r>
              <a:rPr lang="en-US" sz="2800" b="1" dirty="0">
                <a:effectLst/>
                <a:ea typeface="Calibri" panose="020F0502020204030204" pitchFamily="34" charset="0"/>
                <a:cs typeface="Times New Roman" panose="02020603050405020304" pitchFamily="18" charset="0"/>
              </a:rPr>
              <a:t>CULTIVATION UNDER DEFICIT IRRIGATION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p:cNvSpPr txBox="1"/>
          <p:nvPr/>
        </p:nvSpPr>
        <p:spPr>
          <a:xfrm>
            <a:off x="5695557" y="1078732"/>
            <a:ext cx="13365250" cy="1598515"/>
          </a:xfrm>
          <a:prstGeom prst="rect">
            <a:avLst/>
          </a:prstGeom>
          <a:noFill/>
        </p:spPr>
        <p:txBody>
          <a:bodyPr wrap="square" rtlCol="0">
            <a:spAutoFit/>
          </a:bodyPr>
          <a:lstStyle/>
          <a:p>
            <a:pPr algn="ctr">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Christina CHASKI, Eleftheria BATZIOU, Kyriakos D. GIANNOULIS, Spyridon A. PETROPOULOS*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University of Thessaly, Department of Agriculture, Crop Production and Rural Environment,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Fytokou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Street, 38446, Volos, Greece</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*Corresponding author: </a:t>
            </a:r>
            <a:r>
              <a:rPr lang="en-US" sz="20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spetropoulos@uth.gr</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04821" y="3314808"/>
            <a:ext cx="5182565" cy="254149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84438" y="3382988"/>
            <a:ext cx="5206725" cy="5047536"/>
          </a:xfrm>
          <a:prstGeom prst="rect">
            <a:avLst/>
          </a:prstGeom>
          <a:noFill/>
        </p:spPr>
        <p:txBody>
          <a:bodyPr wrap="square" rtlCol="0">
            <a:spAutoFit/>
          </a:bodyPr>
          <a:lstStyle/>
          <a:p>
            <a:pPr marL="285750" indent="-285750" algn="just">
              <a:buFont typeface="Wingdings" panose="05000000000000000000" pitchFamily="2" charset="2"/>
              <a:buChar char="§"/>
            </a:pPr>
            <a:r>
              <a:rPr lang="en-US" sz="2300" b="0" i="0" dirty="0" err="1">
                <a:effectLst/>
                <a:cs typeface="Arial" panose="020B0604020202020204" pitchFamily="34" charset="0"/>
              </a:rPr>
              <a:t>Biostimulants</a:t>
            </a:r>
            <a:r>
              <a:rPr lang="en-US" sz="2300" b="0" i="0" dirty="0">
                <a:effectLst/>
                <a:cs typeface="Arial" panose="020B0604020202020204" pitchFamily="34" charset="0"/>
              </a:rPr>
              <a:t> are naturally derived substances that enhance plant growth and yield by stimulating physiological and metabolic processes, facilitating improved nutrient uptake, and alleviating the impacts of abiotic stresses on plants</a:t>
            </a:r>
            <a:r>
              <a:rPr lang="el-GR" sz="2300" dirty="0">
                <a:cs typeface="Arial" panose="020B0604020202020204" pitchFamily="34" charset="0"/>
              </a:rPr>
              <a:t> (</a:t>
            </a:r>
            <a:r>
              <a:rPr lang="en-US" sz="2300" dirty="0">
                <a:cs typeface="Arial" panose="020B0604020202020204" pitchFamily="34" charset="0"/>
              </a:rPr>
              <a:t>Bulgari et al.,2015)</a:t>
            </a:r>
            <a:r>
              <a:rPr lang="en-US" sz="2300" b="0" i="0" dirty="0">
                <a:effectLst/>
                <a:cs typeface="Arial" panose="020B0604020202020204" pitchFamily="34" charset="0"/>
              </a:rPr>
              <a:t>.</a:t>
            </a:r>
            <a:endParaRPr lang="en-US" sz="2300" dirty="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
            </a:pPr>
            <a:r>
              <a:rPr lang="en-US" sz="2300" dirty="0">
                <a:ea typeface="Calibri" panose="020F0502020204030204" pitchFamily="34" charset="0"/>
                <a:cs typeface="Arial" panose="020B0604020202020204" pitchFamily="34" charset="0"/>
              </a:rPr>
              <a:t>The purpose of this study is to evaluate the effect of the application of four different biostimulants and deficit irrigation on biomass yield and essential oil production of lavender plants.</a:t>
            </a:r>
          </a:p>
        </p:txBody>
      </p:sp>
      <p:sp>
        <p:nvSpPr>
          <p:cNvPr id="36" name="Rectangle 35"/>
          <p:cNvSpPr/>
          <p:nvPr/>
        </p:nvSpPr>
        <p:spPr>
          <a:xfrm>
            <a:off x="5396372" y="3213955"/>
            <a:ext cx="5909042" cy="25515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
            </a:pPr>
            <a:endParaRPr lang="el-GR" sz="1600" dirty="0">
              <a:solidFill>
                <a:schemeClr val="tx1"/>
              </a:solidFill>
            </a:endParaRPr>
          </a:p>
        </p:txBody>
      </p:sp>
      <p:sp>
        <p:nvSpPr>
          <p:cNvPr id="37" name="Rectangle 36"/>
          <p:cNvSpPr/>
          <p:nvPr/>
        </p:nvSpPr>
        <p:spPr>
          <a:xfrm>
            <a:off x="11217672" y="3116151"/>
            <a:ext cx="5837625" cy="25613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i="0" u="none" strike="noStrike" dirty="0">
              <a:solidFill>
                <a:schemeClr val="tx1"/>
              </a:solidFill>
              <a:effectLst/>
            </a:endParaRPr>
          </a:p>
        </p:txBody>
      </p:sp>
      <p:sp>
        <p:nvSpPr>
          <p:cNvPr id="38" name="Rectangle 37"/>
          <p:cNvSpPr/>
          <p:nvPr/>
        </p:nvSpPr>
        <p:spPr>
          <a:xfrm>
            <a:off x="17157263" y="3671020"/>
            <a:ext cx="6180311" cy="250587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
            </a:pPr>
            <a:endParaRPr lang="el-GR" sz="1600" dirty="0">
              <a:solidFill>
                <a:schemeClr val="tx1"/>
              </a:solidFill>
            </a:endParaRPr>
          </a:p>
        </p:txBody>
      </p:sp>
      <p:sp>
        <p:nvSpPr>
          <p:cNvPr id="4" name="TextBox 3">
            <a:extLst>
              <a:ext uri="{FF2B5EF4-FFF2-40B4-BE49-F238E27FC236}">
                <a16:creationId xmlns:a16="http://schemas.microsoft.com/office/drawing/2014/main" id="{D89516CB-2EB5-6B59-2567-7C730ED76BC7}"/>
              </a:ext>
            </a:extLst>
          </p:cNvPr>
          <p:cNvSpPr txBox="1"/>
          <p:nvPr/>
        </p:nvSpPr>
        <p:spPr>
          <a:xfrm>
            <a:off x="106587" y="8927604"/>
            <a:ext cx="5220925" cy="8586966"/>
          </a:xfrm>
          <a:prstGeom prst="rect">
            <a:avLst/>
          </a:prstGeom>
          <a:noFill/>
        </p:spPr>
        <p:txBody>
          <a:bodyPr wrap="square" rtlCol="0">
            <a:spAutoFit/>
          </a:bodyPr>
          <a:lstStyle/>
          <a:p>
            <a:pPr marL="342900" indent="-342900" algn="just">
              <a:buFont typeface="Wingdings" panose="05000000000000000000" pitchFamily="2" charset="2"/>
              <a:buChar char="§"/>
            </a:pPr>
            <a:r>
              <a:rPr lang="en-US" sz="2300" dirty="0">
                <a:solidFill>
                  <a:schemeClr val="tx1"/>
                </a:solidFill>
                <a:effectLst/>
                <a:ea typeface="Calibri" panose="020F0502020204030204" pitchFamily="34" charset="0"/>
                <a:cs typeface="Arial" panose="020B0604020202020204" pitchFamily="34" charset="0"/>
              </a:rPr>
              <a:t>Lavender seedlings were transplanted in the field on April 2022, at the experimental farm of University of Thessaly, </a:t>
            </a:r>
            <a:r>
              <a:rPr lang="en-US" sz="2300" dirty="0" err="1">
                <a:solidFill>
                  <a:schemeClr val="tx1"/>
                </a:solidFill>
                <a:effectLst/>
                <a:ea typeface="Calibri" panose="020F0502020204030204" pitchFamily="34" charset="0"/>
                <a:cs typeface="Arial" panose="020B0604020202020204" pitchFamily="34" charset="0"/>
              </a:rPr>
              <a:t>Velestino</a:t>
            </a:r>
            <a:r>
              <a:rPr lang="en-US" sz="2300" dirty="0">
                <a:solidFill>
                  <a:schemeClr val="tx1"/>
                </a:solidFill>
                <a:effectLst/>
                <a:ea typeface="Calibri" panose="020F0502020204030204" pitchFamily="34" charset="0"/>
                <a:cs typeface="Arial" panose="020B0604020202020204" pitchFamily="34" charset="0"/>
              </a:rPr>
              <a:t>, Greece. </a:t>
            </a:r>
          </a:p>
          <a:p>
            <a:pPr marL="342900" indent="-342900" algn="just">
              <a:buFont typeface="Wingdings" panose="05000000000000000000" pitchFamily="2" charset="2"/>
              <a:buChar char="§"/>
            </a:pPr>
            <a:r>
              <a:rPr lang="en-US" sz="2300" dirty="0">
                <a:solidFill>
                  <a:schemeClr val="tx1"/>
                </a:solidFill>
                <a:effectLst/>
                <a:ea typeface="Calibri" panose="020F0502020204030204" pitchFamily="34" charset="0"/>
                <a:cs typeface="Arial" panose="020B0604020202020204" pitchFamily="34" charset="0"/>
              </a:rPr>
              <a:t>Treatments:</a:t>
            </a:r>
            <a:r>
              <a:rPr lang="en-US" sz="2300" dirty="0">
                <a:ea typeface="Calibri" panose="020F0502020204030204" pitchFamily="34" charset="0"/>
                <a:cs typeface="Arial" panose="020B0604020202020204" pitchFamily="34" charset="0"/>
              </a:rPr>
              <a:t> </a:t>
            </a:r>
            <a:r>
              <a:rPr lang="en-US" sz="2300" dirty="0">
                <a:solidFill>
                  <a:schemeClr val="tx1"/>
                </a:solidFill>
                <a:effectLst/>
                <a:ea typeface="Calibri" panose="020F0502020204030204" pitchFamily="34" charset="0"/>
                <a:cs typeface="Arial" panose="020B0604020202020204" pitchFamily="34" charset="0"/>
              </a:rPr>
              <a:t>Tr1: vegetable proteins + amino acids + 5% carboxylic acids; Tr2: vegetable proteins + amino acids + seaweed extracts; Tr3: 0.3% Stabilized </a:t>
            </a:r>
            <a:r>
              <a:rPr lang="en-US" sz="2300" dirty="0" err="1">
                <a:solidFill>
                  <a:schemeClr val="tx1"/>
                </a:solidFill>
                <a:effectLst/>
                <a:ea typeface="Calibri" panose="020F0502020204030204" pitchFamily="34" charset="0"/>
                <a:cs typeface="Arial" panose="020B0604020202020204" pitchFamily="34" charset="0"/>
              </a:rPr>
              <a:t>Orthosilicic</a:t>
            </a:r>
            <a:r>
              <a:rPr lang="en-US" sz="2300" dirty="0">
                <a:solidFill>
                  <a:schemeClr val="tx1"/>
                </a:solidFill>
                <a:effectLst/>
                <a:ea typeface="Calibri" panose="020F0502020204030204" pitchFamily="34" charset="0"/>
                <a:cs typeface="Arial" panose="020B0604020202020204" pitchFamily="34" charset="0"/>
              </a:rPr>
              <a:t> Acid; Tr4: 35% </a:t>
            </a:r>
            <a:r>
              <a:rPr lang="en-US" sz="2300" dirty="0" err="1">
                <a:solidFill>
                  <a:schemeClr val="tx1"/>
                </a:solidFill>
                <a:effectLst/>
                <a:ea typeface="Calibri" panose="020F0502020204030204" pitchFamily="34" charset="0"/>
                <a:cs typeface="Arial" panose="020B0604020202020204" pitchFamily="34" charset="0"/>
              </a:rPr>
              <a:t>CaO</a:t>
            </a:r>
            <a:r>
              <a:rPr lang="en-US" sz="2300" dirty="0">
                <a:solidFill>
                  <a:schemeClr val="tx1"/>
                </a:solidFill>
                <a:effectLst/>
                <a:ea typeface="Calibri" panose="020F0502020204030204" pitchFamily="34" charset="0"/>
                <a:cs typeface="Arial" panose="020B0604020202020204" pitchFamily="34" charset="0"/>
              </a:rPr>
              <a:t> and 35% SiO2 + Calcium Mobilization and Translocation Factor + 1% Mo, 15% Bo and 30% Zn; and the control treatment Tr5: no biostimulants added).</a:t>
            </a:r>
          </a:p>
          <a:p>
            <a:pPr marL="342900" indent="-342900" algn="just">
              <a:buFont typeface="Wingdings" panose="05000000000000000000" pitchFamily="2" charset="2"/>
              <a:buChar char="§"/>
            </a:pPr>
            <a:r>
              <a:rPr lang="en-US" sz="2300" dirty="0">
                <a:ea typeface="Calibri" panose="020F0502020204030204" pitchFamily="34" charset="0"/>
                <a:cs typeface="Arial" panose="020B0604020202020204" pitchFamily="34" charset="0"/>
              </a:rPr>
              <a:t>I</a:t>
            </a:r>
            <a:r>
              <a:rPr lang="en-US" sz="2300" dirty="0">
                <a:solidFill>
                  <a:schemeClr val="tx1"/>
                </a:solidFill>
                <a:effectLst/>
                <a:ea typeface="Calibri" panose="020F0502020204030204" pitchFamily="34" charset="0"/>
                <a:cs typeface="Arial" panose="020B0604020202020204" pitchFamily="34" charset="0"/>
              </a:rPr>
              <a:t>rrigation levels: I1: </a:t>
            </a:r>
            <a:r>
              <a:rPr lang="en-US" sz="2300" dirty="0">
                <a:ea typeface="Calibri" panose="020F0502020204030204" pitchFamily="34" charset="0"/>
                <a:cs typeface="Arial" panose="020B0604020202020204" pitchFamily="34" charset="0"/>
              </a:rPr>
              <a:t>60% of field capacity;</a:t>
            </a:r>
            <a:r>
              <a:rPr lang="en-US" sz="2300" dirty="0">
                <a:solidFill>
                  <a:schemeClr val="tx1"/>
                </a:solidFill>
                <a:effectLst/>
                <a:ea typeface="Calibri" panose="020F0502020204030204" pitchFamily="34" charset="0"/>
                <a:cs typeface="Arial" panose="020B0604020202020204" pitchFamily="34" charset="0"/>
              </a:rPr>
              <a:t> I2: </a:t>
            </a:r>
            <a:r>
              <a:rPr lang="en-US" sz="2300" dirty="0">
                <a:ea typeface="Calibri" panose="020F0502020204030204" pitchFamily="34" charset="0"/>
                <a:cs typeface="Arial" panose="020B0604020202020204" pitchFamily="34" charset="0"/>
              </a:rPr>
              <a:t>80% of field capacity</a:t>
            </a:r>
            <a:r>
              <a:rPr lang="en-US" sz="2300" dirty="0">
                <a:solidFill>
                  <a:schemeClr val="tx1"/>
                </a:solidFill>
                <a:effectLst/>
                <a:ea typeface="Calibri" panose="020F0502020204030204" pitchFamily="34" charset="0"/>
                <a:cs typeface="Arial" panose="020B0604020202020204" pitchFamily="34" charset="0"/>
              </a:rPr>
              <a:t> and I3: </a:t>
            </a:r>
            <a:r>
              <a:rPr lang="en-US" sz="2300" dirty="0">
                <a:ea typeface="Calibri" panose="020F0502020204030204" pitchFamily="34" charset="0"/>
                <a:cs typeface="Arial" panose="020B0604020202020204" pitchFamily="34" charset="0"/>
              </a:rPr>
              <a:t>100% of filed capacity</a:t>
            </a:r>
            <a:r>
              <a:rPr lang="en-US" sz="2300" dirty="0">
                <a:solidFill>
                  <a:schemeClr val="tx1"/>
                </a:solidFill>
                <a:effectLst/>
                <a:ea typeface="Calibri" panose="020F0502020204030204" pitchFamily="34" charset="0"/>
                <a:cs typeface="Arial" panose="020B0604020202020204" pitchFamily="34" charset="0"/>
              </a:rPr>
              <a:t>. </a:t>
            </a:r>
          </a:p>
          <a:p>
            <a:pPr marL="342900" indent="-342900" algn="just">
              <a:buFont typeface="Wingdings" panose="05000000000000000000" pitchFamily="2" charset="2"/>
              <a:buChar char="§"/>
            </a:pPr>
            <a:r>
              <a:rPr lang="en-US" sz="2300" b="0" i="0" dirty="0">
                <a:effectLst/>
                <a:cs typeface="Arial" panose="020B0604020202020204" pitchFamily="34" charset="0"/>
              </a:rPr>
              <a:t>The harvest of antennas took place in September 2022. </a:t>
            </a:r>
            <a:endParaRPr lang="en-US" sz="2300" dirty="0">
              <a:cs typeface="Arial" panose="020B0604020202020204" pitchFamily="34" charset="0"/>
            </a:endParaRPr>
          </a:p>
          <a:p>
            <a:pPr marL="342900" indent="-342900" algn="just">
              <a:buFont typeface="Wingdings" panose="05000000000000000000" pitchFamily="2" charset="2"/>
              <a:buChar char="§"/>
            </a:pPr>
            <a:r>
              <a:rPr lang="en-US" sz="2300" b="0" i="0" dirty="0">
                <a:effectLst/>
                <a:cs typeface="Arial" panose="020B0604020202020204" pitchFamily="34" charset="0"/>
              </a:rPr>
              <a:t>Essential oil extraction was implemented with a Clevenger apparatus.</a:t>
            </a:r>
            <a:endParaRPr lang="el-GR" sz="2300" dirty="0">
              <a:cs typeface="Arial" panose="020B0604020202020204" pitchFamily="34" charset="0"/>
            </a:endParaRPr>
          </a:p>
        </p:txBody>
      </p:sp>
      <p:sp>
        <p:nvSpPr>
          <p:cNvPr id="6" name="TextBox 5">
            <a:extLst>
              <a:ext uri="{FF2B5EF4-FFF2-40B4-BE49-F238E27FC236}">
                <a16:creationId xmlns:a16="http://schemas.microsoft.com/office/drawing/2014/main" id="{9361DE7E-9EC9-0B0B-E4FF-08AE90CD46A8}"/>
              </a:ext>
            </a:extLst>
          </p:cNvPr>
          <p:cNvSpPr txBox="1"/>
          <p:nvPr/>
        </p:nvSpPr>
        <p:spPr>
          <a:xfrm>
            <a:off x="5507187" y="3454996"/>
            <a:ext cx="5292438" cy="1015663"/>
          </a:xfrm>
          <a:prstGeom prst="rect">
            <a:avLst/>
          </a:prstGeom>
          <a:noFill/>
        </p:spPr>
        <p:txBody>
          <a:bodyPr wrap="square" rtlCol="0">
            <a:spAutoFit/>
          </a:bodyPr>
          <a:lstStyle/>
          <a:p>
            <a:pPr algn="just"/>
            <a:r>
              <a:rPr lang="en-US" sz="2000" b="1" dirty="0"/>
              <a:t>Table 1. </a:t>
            </a:r>
            <a:r>
              <a:rPr lang="en-US" sz="2000" dirty="0"/>
              <a:t>Essential oil concentration (%) on different irrigation levels and on different biostimulant treatments.</a:t>
            </a:r>
            <a:endParaRPr lang="en-US" sz="2000" b="1" i="0" u="none" strike="noStrike" dirty="0">
              <a:solidFill>
                <a:srgbClr val="000000"/>
              </a:solidFill>
              <a:effectLst/>
            </a:endParaRPr>
          </a:p>
        </p:txBody>
      </p:sp>
      <p:sp>
        <p:nvSpPr>
          <p:cNvPr id="18" name="TextBox 17">
            <a:extLst>
              <a:ext uri="{FF2B5EF4-FFF2-40B4-BE49-F238E27FC236}">
                <a16:creationId xmlns:a16="http://schemas.microsoft.com/office/drawing/2014/main" id="{AA2A8C75-89AD-4B5F-18E8-91E894FC2AF9}"/>
              </a:ext>
            </a:extLst>
          </p:cNvPr>
          <p:cNvSpPr txBox="1"/>
          <p:nvPr/>
        </p:nvSpPr>
        <p:spPr>
          <a:xfrm>
            <a:off x="10901590" y="3451487"/>
            <a:ext cx="6024125" cy="17789485"/>
          </a:xfrm>
          <a:prstGeom prst="rect">
            <a:avLst/>
          </a:prstGeom>
          <a:solidFill>
            <a:schemeClr val="bg1"/>
          </a:solidFill>
        </p:spPr>
        <p:txBody>
          <a:bodyPr wrap="square" rtlCol="0">
            <a:spAutoFit/>
          </a:bodyPr>
          <a:lstStyle/>
          <a:p>
            <a:pPr marL="457200" indent="-324000" algn="just">
              <a:buFont typeface="Wingdings" panose="05000000000000000000" pitchFamily="2" charset="2"/>
              <a:buChar char="§"/>
            </a:pPr>
            <a:r>
              <a:rPr lang="en-US" sz="2300" dirty="0">
                <a:effectLst/>
                <a:ea typeface="Calibri" panose="020F0502020204030204" pitchFamily="34" charset="0"/>
              </a:rPr>
              <a:t>Deficit irrigation increased essential oil production by 40% and 88% in </a:t>
            </a:r>
            <a:r>
              <a:rPr lang="en-US" sz="2300" dirty="0">
                <a:ea typeface="Calibri" panose="020F0502020204030204" pitchFamily="34" charset="0"/>
              </a:rPr>
              <a:t>I1 and I2 treatments, respectively </a:t>
            </a:r>
            <a:r>
              <a:rPr lang="el-GR" sz="2300" b="1" dirty="0">
                <a:effectLst/>
                <a:ea typeface="Calibri" panose="020F0502020204030204" pitchFamily="34" charset="0"/>
              </a:rPr>
              <a:t>(</a:t>
            </a:r>
            <a:r>
              <a:rPr lang="en-US" sz="2300" b="1" dirty="0">
                <a:effectLst/>
                <a:ea typeface="Calibri" panose="020F0502020204030204" pitchFamily="34" charset="0"/>
              </a:rPr>
              <a:t>Table 1</a:t>
            </a:r>
            <a:r>
              <a:rPr lang="en-US" sz="2300" dirty="0">
                <a:effectLst/>
                <a:ea typeface="Calibri" panose="020F0502020204030204" pitchFamily="34" charset="0"/>
              </a:rPr>
              <a:t>). </a:t>
            </a:r>
            <a:endParaRPr lang="en-US" sz="2300" dirty="0">
              <a:ea typeface="Calibri" panose="020F0502020204030204" pitchFamily="34" charset="0"/>
            </a:endParaRPr>
          </a:p>
          <a:p>
            <a:pPr marL="457200" indent="-324000" algn="just">
              <a:buFont typeface="Wingdings" panose="05000000000000000000" pitchFamily="2" charset="2"/>
              <a:buChar char="§"/>
            </a:pPr>
            <a:r>
              <a:rPr lang="en-US" sz="2300" b="0" i="0" dirty="0">
                <a:effectLst/>
                <a:cs typeface="Arial" panose="020B0604020202020204" pitchFamily="34" charset="0"/>
              </a:rPr>
              <a:t>Treatment Tr4 resulted in the highest essential oil yield (1.</a:t>
            </a:r>
            <a:r>
              <a:rPr lang="en-US" sz="2300" dirty="0">
                <a:cs typeface="Arial" panose="020B0604020202020204" pitchFamily="34" charset="0"/>
              </a:rPr>
              <a:t>67%)</a:t>
            </a:r>
            <a:r>
              <a:rPr lang="en-US" sz="2300" b="0" i="0" dirty="0">
                <a:effectLst/>
                <a:cs typeface="Arial" panose="020B0604020202020204" pitchFamily="34" charset="0"/>
              </a:rPr>
              <a:t>, whereas Tr1 showed the lowest content (0.98%) being significantly different from the rest of the treatments. </a:t>
            </a:r>
            <a:r>
              <a:rPr lang="en-US" sz="2300" b="0" i="0" dirty="0">
                <a:solidFill>
                  <a:srgbClr val="374151"/>
                </a:solidFill>
                <a:effectLst/>
              </a:rPr>
              <a:t>(</a:t>
            </a:r>
            <a:r>
              <a:rPr lang="en-US" sz="2300" b="1" i="0" dirty="0">
                <a:effectLst/>
              </a:rPr>
              <a:t>Table 1</a:t>
            </a:r>
            <a:r>
              <a:rPr lang="en-US" sz="2300" b="0" i="0" dirty="0">
                <a:solidFill>
                  <a:srgbClr val="374151"/>
                </a:solidFill>
                <a:effectLst/>
              </a:rPr>
              <a:t>).</a:t>
            </a:r>
            <a:endParaRPr lang="el-GR" sz="2300" b="0" i="0" dirty="0">
              <a:solidFill>
                <a:srgbClr val="374151"/>
              </a:solidFill>
              <a:effectLst/>
            </a:endParaRPr>
          </a:p>
          <a:p>
            <a:pPr marL="457200" indent="-324000" algn="just">
              <a:buFont typeface="Wingdings" panose="05000000000000000000" pitchFamily="2" charset="2"/>
              <a:buChar char="§"/>
            </a:pPr>
            <a:r>
              <a:rPr lang="en-US" sz="2300" dirty="0">
                <a:cs typeface="Arial" panose="020B0604020202020204" pitchFamily="34" charset="0"/>
              </a:rPr>
              <a:t>Our results are in line with </a:t>
            </a:r>
            <a:r>
              <a:rPr lang="en-US" sz="2300" dirty="0" err="1">
                <a:cs typeface="Arial" panose="020B0604020202020204" pitchFamily="34" charset="0"/>
              </a:rPr>
              <a:t>Baher</a:t>
            </a:r>
            <a:r>
              <a:rPr lang="en-US" sz="2300" dirty="0">
                <a:cs typeface="Arial" panose="020B0604020202020204" pitchFamily="34" charset="0"/>
              </a:rPr>
              <a:t> et al. (2002) who reported that deficit irrigation increased the essential oil content in </a:t>
            </a:r>
            <a:r>
              <a:rPr lang="en-US" sz="2300" dirty="0" err="1">
                <a:cs typeface="Arial" panose="020B0604020202020204" pitchFamily="34" charset="0"/>
              </a:rPr>
              <a:t>Satureja</a:t>
            </a:r>
            <a:r>
              <a:rPr lang="en-US" sz="2300" dirty="0">
                <a:cs typeface="Arial" panose="020B0604020202020204" pitchFamily="34" charset="0"/>
              </a:rPr>
              <a:t> </a:t>
            </a:r>
            <a:r>
              <a:rPr lang="en-US" sz="2300" dirty="0" err="1">
                <a:cs typeface="Arial" panose="020B0604020202020204" pitchFamily="34" charset="0"/>
              </a:rPr>
              <a:t>hortensis</a:t>
            </a:r>
            <a:r>
              <a:rPr lang="en-US" sz="2300" dirty="0">
                <a:cs typeface="Arial" panose="020B0604020202020204" pitchFamily="34" charset="0"/>
              </a:rPr>
              <a:t> L., while a decrease in the overall essential oil yield was recorded.</a:t>
            </a:r>
          </a:p>
          <a:p>
            <a:pPr marL="457200" indent="-324000" algn="just">
              <a:buFont typeface="Wingdings" panose="05000000000000000000" pitchFamily="2" charset="2"/>
              <a:buChar char="§"/>
            </a:pPr>
            <a:r>
              <a:rPr lang="en-US" sz="2300" kern="100" dirty="0">
                <a:ea typeface="Calibri" panose="020F0502020204030204" pitchFamily="34" charset="0"/>
                <a:cs typeface="Arial" panose="020B0604020202020204" pitchFamily="34" charset="0"/>
              </a:rPr>
              <a:t>The outcomes of our study revealed that a reduction in water supply (including irrigation water and precipitation) by 16% and 31% resulted in decline in fresh weight by up to 32% and 72%, respectively (</a:t>
            </a:r>
            <a:r>
              <a:rPr lang="en-US" sz="2300" b="1" kern="100" dirty="0">
                <a:ea typeface="Calibri" panose="020F0502020204030204" pitchFamily="34" charset="0"/>
                <a:cs typeface="Arial" panose="020B0604020202020204" pitchFamily="34" charset="0"/>
              </a:rPr>
              <a:t>Tables 2 and 3</a:t>
            </a:r>
            <a:r>
              <a:rPr lang="en-US" sz="2300" kern="100" dirty="0">
                <a:ea typeface="Calibri" panose="020F0502020204030204" pitchFamily="34" charset="0"/>
                <a:cs typeface="Arial" panose="020B0604020202020204" pitchFamily="34" charset="0"/>
              </a:rPr>
              <a:t>). In particular, fresh weight was reduced from 1220 to 832 kg/ha when plants received irrigation that accounted for 80% of field capacity, while a further decrease to 338 kg/ha was recorded for I1 treatment (60% of field capacity) (</a:t>
            </a:r>
            <a:r>
              <a:rPr lang="en-US" sz="2300" b="1" kern="100" dirty="0">
                <a:ea typeface="Calibri" panose="020F0502020204030204" pitchFamily="34" charset="0"/>
                <a:cs typeface="Arial" panose="020B0604020202020204" pitchFamily="34" charset="0"/>
              </a:rPr>
              <a:t>Table 3</a:t>
            </a:r>
            <a:r>
              <a:rPr lang="en-US" sz="2300" kern="100" dirty="0">
                <a:ea typeface="Calibri" panose="020F0502020204030204" pitchFamily="34" charset="0"/>
                <a:cs typeface="Arial" panose="020B0604020202020204" pitchFamily="34" charset="0"/>
              </a:rPr>
              <a:t>). </a:t>
            </a:r>
            <a:r>
              <a:rPr lang="en-US" sz="2300" kern="100" dirty="0" err="1">
                <a:ea typeface="Calibri" panose="020F0502020204030204" pitchFamily="34" charset="0"/>
                <a:cs typeface="Arial" panose="020B0604020202020204" pitchFamily="34" charset="0"/>
              </a:rPr>
              <a:t>Daszkowska-Golec</a:t>
            </a:r>
            <a:r>
              <a:rPr lang="en-US" sz="2300" kern="100" dirty="0">
                <a:ea typeface="Calibri" panose="020F0502020204030204" pitchFamily="34" charset="0"/>
                <a:cs typeface="Arial" panose="020B0604020202020204" pitchFamily="34" charset="0"/>
              </a:rPr>
              <a:t> et al. (2018) indicated that water stress led to a decrease in photosynthetic activity which resulted in decreased biomass yield. Similarly, Amani </a:t>
            </a:r>
            <a:r>
              <a:rPr lang="en-US" sz="2300" kern="100" dirty="0" err="1">
                <a:ea typeface="Calibri" panose="020F0502020204030204" pitchFamily="34" charset="0"/>
                <a:cs typeface="Arial" panose="020B0604020202020204" pitchFamily="34" charset="0"/>
              </a:rPr>
              <a:t>Machiani</a:t>
            </a:r>
            <a:r>
              <a:rPr lang="en-US" sz="2300" kern="100" dirty="0">
                <a:ea typeface="Calibri" panose="020F0502020204030204" pitchFamily="34" charset="0"/>
                <a:cs typeface="Arial" panose="020B0604020202020204" pitchFamily="34" charset="0"/>
              </a:rPr>
              <a:t> et al. (2019) reported a reduction by 27% and 40% in the dry matter yield of thyme (</a:t>
            </a:r>
            <a:r>
              <a:rPr lang="en-US" sz="2300" i="1" kern="100" dirty="0">
                <a:ea typeface="Calibri" panose="020F0502020204030204" pitchFamily="34" charset="0"/>
                <a:cs typeface="Arial" panose="020B0604020202020204" pitchFamily="34" charset="0"/>
              </a:rPr>
              <a:t>Thymus vulgaris </a:t>
            </a:r>
            <a:r>
              <a:rPr lang="en-US" sz="2300" kern="100" dirty="0">
                <a:ea typeface="Calibri" panose="020F0502020204030204" pitchFamily="34" charset="0"/>
                <a:cs typeface="Arial" panose="020B0604020202020204" pitchFamily="34" charset="0"/>
              </a:rPr>
              <a:t>L.) plants subjected to moderate and severe drought stress, respectively. </a:t>
            </a:r>
          </a:p>
          <a:p>
            <a:pPr marL="457200" indent="-324000" algn="just">
              <a:buFont typeface="Wingdings" panose="05000000000000000000" pitchFamily="2" charset="2"/>
              <a:buChar char="§"/>
            </a:pPr>
            <a:r>
              <a:rPr lang="en-US" sz="2300" kern="100" dirty="0">
                <a:effectLst/>
                <a:ea typeface="Calibri" panose="020F0502020204030204" pitchFamily="34" charset="0"/>
                <a:cs typeface="Arial" panose="020B0604020202020204" pitchFamily="34" charset="0"/>
              </a:rPr>
              <a:t>According to our results the highest biomass yield was observed in treatment I3 compared to I2 and </a:t>
            </a:r>
            <a:r>
              <a:rPr lang="en-US" sz="2300" kern="100" dirty="0">
                <a:ea typeface="Calibri" panose="020F0502020204030204" pitchFamily="34" charset="0"/>
                <a:cs typeface="Arial" panose="020B0604020202020204" pitchFamily="34" charset="0"/>
              </a:rPr>
              <a:t>I1 (</a:t>
            </a:r>
            <a:r>
              <a:rPr lang="en-US" sz="2300" b="1" kern="100" dirty="0">
                <a:ea typeface="Calibri" panose="020F0502020204030204" pitchFamily="34" charset="0"/>
                <a:cs typeface="Arial" panose="020B0604020202020204" pitchFamily="34" charset="0"/>
              </a:rPr>
              <a:t>Table 4</a:t>
            </a:r>
            <a:r>
              <a:rPr lang="en-US" sz="2300" kern="100" dirty="0">
                <a:ea typeface="Calibri" panose="020F0502020204030204" pitchFamily="34" charset="0"/>
                <a:cs typeface="Arial" panose="020B0604020202020204" pitchFamily="34" charset="0"/>
              </a:rPr>
              <a:t>). </a:t>
            </a:r>
            <a:r>
              <a:rPr lang="en-US" sz="2300" kern="100" dirty="0">
                <a:effectLst/>
                <a:ea typeface="Calibri" panose="020F0502020204030204" pitchFamily="34" charset="0"/>
                <a:cs typeface="Arial" panose="020B0604020202020204" pitchFamily="34" charset="0"/>
              </a:rPr>
              <a:t>In addition, a positive effect of the biostimulants on the lavender plants was observed as in treatment I3 the biostimulant Tr3 recorded 1501.8 kg/ha. Although in the I2 treatment no particular influence was observed from the biostimulants as the control yielded 1373.8 kg/ha, Tr2 showed the best results compared to the other biostimulants and the control treatment</a:t>
            </a:r>
            <a:r>
              <a:rPr lang="el-GR" sz="2300" kern="100" dirty="0">
                <a:effectLst/>
                <a:ea typeface="Calibri" panose="020F0502020204030204" pitchFamily="34" charset="0"/>
                <a:cs typeface="Arial" panose="020B0604020202020204" pitchFamily="34" charset="0"/>
              </a:rPr>
              <a:t> </a:t>
            </a:r>
            <a:r>
              <a:rPr lang="en-US" sz="2300" kern="100" dirty="0">
                <a:effectLst/>
                <a:ea typeface="Calibri" panose="020F0502020204030204" pitchFamily="34" charset="0"/>
                <a:cs typeface="Arial" panose="020B0604020202020204" pitchFamily="34" charset="0"/>
              </a:rPr>
              <a:t>(</a:t>
            </a:r>
            <a:r>
              <a:rPr lang="en-US" sz="2300" b="1" kern="100" dirty="0">
                <a:effectLst/>
                <a:ea typeface="Calibri" panose="020F0502020204030204" pitchFamily="34" charset="0"/>
                <a:cs typeface="Arial" panose="020B0604020202020204" pitchFamily="34" charset="0"/>
              </a:rPr>
              <a:t>Table 5</a:t>
            </a:r>
            <a:r>
              <a:rPr lang="en-US" sz="2300" kern="100" dirty="0">
                <a:effectLst/>
                <a:ea typeface="Calibri" panose="020F0502020204030204" pitchFamily="34" charset="0"/>
                <a:cs typeface="Arial" panose="020B0604020202020204" pitchFamily="34" charset="0"/>
              </a:rPr>
              <a:t>).</a:t>
            </a:r>
          </a:p>
        </p:txBody>
      </p:sp>
      <p:sp>
        <p:nvSpPr>
          <p:cNvPr id="20" name="TextBox 19">
            <a:extLst>
              <a:ext uri="{FF2B5EF4-FFF2-40B4-BE49-F238E27FC236}">
                <a16:creationId xmlns:a16="http://schemas.microsoft.com/office/drawing/2014/main" id="{01928E8D-5661-EF9A-BA95-641806BAD943}"/>
              </a:ext>
            </a:extLst>
          </p:cNvPr>
          <p:cNvSpPr txBox="1"/>
          <p:nvPr/>
        </p:nvSpPr>
        <p:spPr>
          <a:xfrm>
            <a:off x="5535772" y="15544789"/>
            <a:ext cx="5236454" cy="1015663"/>
          </a:xfrm>
          <a:prstGeom prst="rect">
            <a:avLst/>
          </a:prstGeom>
          <a:noFill/>
        </p:spPr>
        <p:txBody>
          <a:bodyPr wrap="square">
            <a:spAutoFit/>
          </a:bodyPr>
          <a:lstStyle/>
          <a:p>
            <a:pPr algn="just"/>
            <a:r>
              <a:rPr lang="en-US" sz="2000" b="1" dirty="0"/>
              <a:t>Table 4. </a:t>
            </a:r>
            <a:r>
              <a:rPr lang="en-US" sz="2000" u="none" strike="noStrike" dirty="0">
                <a:effectLst/>
              </a:rPr>
              <a:t>Total fresh yield (kg/ha)</a:t>
            </a:r>
            <a:r>
              <a:rPr lang="el-GR" sz="2000" dirty="0">
                <a:solidFill>
                  <a:srgbClr val="000000"/>
                </a:solidFill>
              </a:rPr>
              <a:t> </a:t>
            </a:r>
            <a:r>
              <a:rPr lang="en-US" sz="2000" dirty="0"/>
              <a:t>on different irrigation levels and on different biostimulant treatments</a:t>
            </a:r>
            <a:r>
              <a:rPr lang="el-GR" sz="2000" dirty="0"/>
              <a:t>.</a:t>
            </a:r>
            <a:endParaRPr lang="en-US" sz="2000" b="1" i="0" u="none" strike="noStrike" dirty="0">
              <a:solidFill>
                <a:srgbClr val="000000"/>
              </a:solidFill>
              <a:effectLst/>
            </a:endParaRPr>
          </a:p>
        </p:txBody>
      </p:sp>
      <p:graphicFrame>
        <p:nvGraphicFramePr>
          <p:cNvPr id="21" name="Πίνακας 20">
            <a:extLst>
              <a:ext uri="{FF2B5EF4-FFF2-40B4-BE49-F238E27FC236}">
                <a16:creationId xmlns:a16="http://schemas.microsoft.com/office/drawing/2014/main" id="{2DFBAE91-5631-247E-02F9-0FE4B3A10C2E}"/>
              </a:ext>
            </a:extLst>
          </p:cNvPr>
          <p:cNvGraphicFramePr>
            <a:graphicFrameLocks noGrp="1"/>
          </p:cNvGraphicFramePr>
          <p:nvPr>
            <p:extLst>
              <p:ext uri="{D42A27DB-BD31-4B8C-83A1-F6EECF244321}">
                <p14:modId xmlns:p14="http://schemas.microsoft.com/office/powerpoint/2010/main" val="3667324880"/>
              </p:ext>
            </p:extLst>
          </p:nvPr>
        </p:nvGraphicFramePr>
        <p:xfrm>
          <a:off x="5571844" y="16694899"/>
          <a:ext cx="5411920" cy="3262425"/>
        </p:xfrm>
        <a:graphic>
          <a:graphicData uri="http://schemas.openxmlformats.org/drawingml/2006/table">
            <a:tbl>
              <a:tblPr>
                <a:tableStyleId>{0505E3EF-67EA-436B-97B2-0124C06EBD24}</a:tableStyleId>
              </a:tblPr>
              <a:tblGrid>
                <a:gridCol w="1149433">
                  <a:extLst>
                    <a:ext uri="{9D8B030D-6E8A-4147-A177-3AD203B41FA5}">
                      <a16:colId xmlns:a16="http://schemas.microsoft.com/office/drawing/2014/main" val="2475387214"/>
                    </a:ext>
                  </a:extLst>
                </a:gridCol>
                <a:gridCol w="1149433">
                  <a:extLst>
                    <a:ext uri="{9D8B030D-6E8A-4147-A177-3AD203B41FA5}">
                      <a16:colId xmlns:a16="http://schemas.microsoft.com/office/drawing/2014/main" val="231698543"/>
                    </a:ext>
                  </a:extLst>
                </a:gridCol>
                <a:gridCol w="1338098">
                  <a:extLst>
                    <a:ext uri="{9D8B030D-6E8A-4147-A177-3AD203B41FA5}">
                      <a16:colId xmlns:a16="http://schemas.microsoft.com/office/drawing/2014/main" val="3995738685"/>
                    </a:ext>
                  </a:extLst>
                </a:gridCol>
                <a:gridCol w="1774956">
                  <a:extLst>
                    <a:ext uri="{9D8B030D-6E8A-4147-A177-3AD203B41FA5}">
                      <a16:colId xmlns:a16="http://schemas.microsoft.com/office/drawing/2014/main" val="4210793930"/>
                    </a:ext>
                  </a:extLst>
                </a:gridCol>
              </a:tblGrid>
              <a:tr h="1399993">
                <a:tc>
                  <a:txBody>
                    <a:bodyPr/>
                    <a:lstStyle/>
                    <a:p>
                      <a:pPr algn="ctr" fontAlgn="b"/>
                      <a:r>
                        <a:rPr lang="en-US" sz="2300" u="none" strike="noStrike" dirty="0">
                          <a:effectLst/>
                          <a:latin typeface="Arial" panose="020B0604020202020204" pitchFamily="34" charset="0"/>
                          <a:cs typeface="Arial" panose="020B0604020202020204" pitchFamily="34" charset="0"/>
                        </a:rPr>
                        <a:t>Irrigation</a:t>
                      </a:r>
                      <a:endParaRPr lang="en-US"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u="none" strike="noStrike" dirty="0">
                          <a:effectLst/>
                          <a:latin typeface="Arial" panose="020B0604020202020204" pitchFamily="34" charset="0"/>
                          <a:cs typeface="Arial" panose="020B0604020202020204" pitchFamily="34" charset="0"/>
                        </a:rPr>
                        <a:t>Total fresh yield (kg/ha)</a:t>
                      </a:r>
                      <a:endParaRPr lang="en-US"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u="none" strike="noStrike" dirty="0" err="1">
                          <a:effectLst/>
                          <a:latin typeface="Arial" panose="020B0604020202020204" pitchFamily="34" charset="0"/>
                          <a:cs typeface="Arial" panose="020B0604020202020204" pitchFamily="34" charset="0"/>
                        </a:rPr>
                        <a:t>Biostimulants</a:t>
                      </a:r>
                      <a:endParaRPr lang="en-US"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u="none" strike="noStrike" dirty="0">
                          <a:effectLst/>
                          <a:latin typeface="Arial" panose="020B0604020202020204" pitchFamily="34" charset="0"/>
                          <a:cs typeface="Arial" panose="020B0604020202020204" pitchFamily="34" charset="0"/>
                        </a:rPr>
                        <a:t>Total fresh yield (kg/ha)</a:t>
                      </a:r>
                      <a:endParaRPr lang="en-US"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8027776"/>
                  </a:ext>
                </a:extLst>
              </a:tr>
              <a:tr h="370545">
                <a:tc>
                  <a:txBody>
                    <a:bodyPr/>
                    <a:lstStyle/>
                    <a:p>
                      <a:pPr algn="ctr" fontAlgn="b"/>
                      <a:r>
                        <a:rPr lang="el-GR" sz="2300" u="none" strike="noStrike">
                          <a:effectLst/>
                          <a:latin typeface="Arial" panose="020B0604020202020204" pitchFamily="34" charset="0"/>
                          <a:cs typeface="Arial" panose="020B0604020202020204" pitchFamily="34" charset="0"/>
                        </a:rPr>
                        <a:t>1</a:t>
                      </a:r>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338</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a:effectLst/>
                          <a:latin typeface="Arial" panose="020B0604020202020204" pitchFamily="34" charset="0"/>
                          <a:cs typeface="Arial" panose="020B0604020202020204" pitchFamily="34" charset="0"/>
                        </a:rPr>
                        <a:t>1</a:t>
                      </a:r>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a:effectLst/>
                          <a:latin typeface="Arial" panose="020B0604020202020204" pitchFamily="34" charset="0"/>
                          <a:cs typeface="Arial" panose="020B0604020202020204" pitchFamily="34" charset="0"/>
                        </a:rPr>
                        <a:t>443</a:t>
                      </a:r>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4254695"/>
                  </a:ext>
                </a:extLst>
              </a:tr>
              <a:tr h="370545">
                <a:tc>
                  <a:txBody>
                    <a:bodyPr/>
                    <a:lstStyle/>
                    <a:p>
                      <a:pPr algn="ctr" fontAlgn="b"/>
                      <a:r>
                        <a:rPr lang="el-GR" sz="2300" u="none" strike="noStrike" dirty="0">
                          <a:effectLst/>
                          <a:latin typeface="Arial" panose="020B0604020202020204" pitchFamily="34" charset="0"/>
                          <a:cs typeface="Arial" panose="020B0604020202020204" pitchFamily="34" charset="0"/>
                        </a:rPr>
                        <a:t>2</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832</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2</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861</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1793221"/>
                  </a:ext>
                </a:extLst>
              </a:tr>
              <a:tr h="370545">
                <a:tc>
                  <a:txBody>
                    <a:bodyPr/>
                    <a:lstStyle/>
                    <a:p>
                      <a:pPr algn="ctr" fontAlgn="b"/>
                      <a:r>
                        <a:rPr lang="el-GR" sz="2300" u="none" strike="noStrike">
                          <a:effectLst/>
                          <a:latin typeface="Arial" panose="020B0604020202020204" pitchFamily="34" charset="0"/>
                          <a:cs typeface="Arial" panose="020B0604020202020204" pitchFamily="34" charset="0"/>
                        </a:rPr>
                        <a:t>3</a:t>
                      </a:r>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a:effectLst/>
                          <a:latin typeface="Arial" panose="020B0604020202020204" pitchFamily="34" charset="0"/>
                          <a:cs typeface="Arial" panose="020B0604020202020204" pitchFamily="34" charset="0"/>
                        </a:rPr>
                        <a:t>1220</a:t>
                      </a:r>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3</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877</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3755472"/>
                  </a:ext>
                </a:extLst>
              </a:tr>
              <a:tr h="370545">
                <a:tc>
                  <a:txBody>
                    <a:bodyPr/>
                    <a:lstStyle/>
                    <a:p>
                      <a:pPr algn="ctr" fontAlgn="b"/>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a:effectLst/>
                          <a:latin typeface="Arial" panose="020B0604020202020204" pitchFamily="34" charset="0"/>
                          <a:cs typeface="Arial" panose="020B0604020202020204" pitchFamily="34" charset="0"/>
                        </a:rPr>
                        <a:t>4</a:t>
                      </a:r>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789</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8494095"/>
                  </a:ext>
                </a:extLst>
              </a:tr>
              <a:tr h="370545">
                <a:tc>
                  <a:txBody>
                    <a:bodyPr/>
                    <a:lstStyle/>
                    <a:p>
                      <a:pPr algn="ctr" fontAlgn="b"/>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5</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1013</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9959392"/>
                  </a:ext>
                </a:extLst>
              </a:tr>
            </a:tbl>
          </a:graphicData>
        </a:graphic>
      </p:graphicFrame>
      <p:sp>
        <p:nvSpPr>
          <p:cNvPr id="22" name="TextBox 21">
            <a:extLst>
              <a:ext uri="{FF2B5EF4-FFF2-40B4-BE49-F238E27FC236}">
                <a16:creationId xmlns:a16="http://schemas.microsoft.com/office/drawing/2014/main" id="{A87B2E3B-0C61-2E4E-8AD2-292FB69F6A2B}"/>
              </a:ext>
            </a:extLst>
          </p:cNvPr>
          <p:cNvSpPr txBox="1"/>
          <p:nvPr/>
        </p:nvSpPr>
        <p:spPr>
          <a:xfrm>
            <a:off x="5507187" y="9751630"/>
            <a:ext cx="4776309" cy="400110"/>
          </a:xfrm>
          <a:prstGeom prst="rect">
            <a:avLst/>
          </a:prstGeom>
          <a:solidFill>
            <a:schemeClr val="bg1"/>
          </a:solidFill>
        </p:spPr>
        <p:txBody>
          <a:bodyPr wrap="square">
            <a:spAutoFit/>
          </a:bodyPr>
          <a:lstStyle/>
          <a:p>
            <a:pPr algn="l"/>
            <a:r>
              <a:rPr lang="en-US" sz="2000" b="1" dirty="0"/>
              <a:t>Table 2. </a:t>
            </a:r>
            <a:r>
              <a:rPr lang="en-US" sz="2000" b="0" i="0" dirty="0">
                <a:effectLst/>
              </a:rPr>
              <a:t>Water supply</a:t>
            </a:r>
            <a:r>
              <a:rPr lang="el-GR" sz="2000" b="0" i="0" dirty="0">
                <a:effectLst/>
              </a:rPr>
              <a:t>.</a:t>
            </a:r>
            <a:r>
              <a:rPr lang="en-US" sz="2000" b="0" i="0" dirty="0">
                <a:effectLst/>
              </a:rPr>
              <a:t> </a:t>
            </a:r>
            <a:endParaRPr lang="en-US" sz="2000" b="1" i="0" u="none" strike="noStrike" dirty="0">
              <a:effectLst/>
            </a:endParaRPr>
          </a:p>
        </p:txBody>
      </p:sp>
      <p:graphicFrame>
        <p:nvGraphicFramePr>
          <p:cNvPr id="23" name="Πίνακας 22">
            <a:extLst>
              <a:ext uri="{FF2B5EF4-FFF2-40B4-BE49-F238E27FC236}">
                <a16:creationId xmlns:a16="http://schemas.microsoft.com/office/drawing/2014/main" id="{5107BBAB-609E-01DC-7743-8E7864A58158}"/>
              </a:ext>
            </a:extLst>
          </p:cNvPr>
          <p:cNvGraphicFramePr>
            <a:graphicFrameLocks noGrp="1"/>
          </p:cNvGraphicFramePr>
          <p:nvPr>
            <p:extLst>
              <p:ext uri="{D42A27DB-BD31-4B8C-83A1-F6EECF244321}">
                <p14:modId xmlns:p14="http://schemas.microsoft.com/office/powerpoint/2010/main" val="2522402284"/>
              </p:ext>
            </p:extLst>
          </p:nvPr>
        </p:nvGraphicFramePr>
        <p:xfrm>
          <a:off x="5543528" y="10265404"/>
          <a:ext cx="5505109" cy="1876575"/>
        </p:xfrm>
        <a:graphic>
          <a:graphicData uri="http://schemas.openxmlformats.org/drawingml/2006/table">
            <a:tbl>
              <a:tblPr>
                <a:tableStyleId>{0505E3EF-67EA-436B-97B2-0124C06EBD24}</a:tableStyleId>
              </a:tblPr>
              <a:tblGrid>
                <a:gridCol w="1529198">
                  <a:extLst>
                    <a:ext uri="{9D8B030D-6E8A-4147-A177-3AD203B41FA5}">
                      <a16:colId xmlns:a16="http://schemas.microsoft.com/office/drawing/2014/main" val="69474096"/>
                    </a:ext>
                  </a:extLst>
                </a:gridCol>
                <a:gridCol w="1187286">
                  <a:extLst>
                    <a:ext uri="{9D8B030D-6E8A-4147-A177-3AD203B41FA5}">
                      <a16:colId xmlns:a16="http://schemas.microsoft.com/office/drawing/2014/main" val="652193327"/>
                    </a:ext>
                  </a:extLst>
                </a:gridCol>
                <a:gridCol w="1259427">
                  <a:extLst>
                    <a:ext uri="{9D8B030D-6E8A-4147-A177-3AD203B41FA5}">
                      <a16:colId xmlns:a16="http://schemas.microsoft.com/office/drawing/2014/main" val="3947377030"/>
                    </a:ext>
                  </a:extLst>
                </a:gridCol>
                <a:gridCol w="1529198">
                  <a:extLst>
                    <a:ext uri="{9D8B030D-6E8A-4147-A177-3AD203B41FA5}">
                      <a16:colId xmlns:a16="http://schemas.microsoft.com/office/drawing/2014/main" val="283414742"/>
                    </a:ext>
                  </a:extLst>
                </a:gridCol>
              </a:tblGrid>
              <a:tr h="745818">
                <a:tc>
                  <a:txBody>
                    <a:bodyPr/>
                    <a:lstStyle/>
                    <a:p>
                      <a:pPr algn="ctr" fontAlgn="b"/>
                      <a:endParaRPr lang="en-US"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u="none" strike="noStrike" dirty="0">
                          <a:solidFill>
                            <a:schemeClr val="tx1"/>
                          </a:solidFill>
                          <a:effectLst/>
                          <a:latin typeface="Arial" panose="020B0604020202020204" pitchFamily="34" charset="0"/>
                          <a:cs typeface="Arial" panose="020B0604020202020204" pitchFamily="34" charset="0"/>
                        </a:rPr>
                        <a:t>Total (mm)</a:t>
                      </a:r>
                      <a:endParaRPr lang="en-US"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solidFill>
                            <a:schemeClr val="tx1"/>
                          </a:solidFill>
                          <a:effectLst/>
                          <a:latin typeface="Arial" panose="020B0604020202020204" pitchFamily="34" charset="0"/>
                          <a:cs typeface="Arial" panose="020B0604020202020204" pitchFamily="34" charset="0"/>
                        </a:rPr>
                        <a:t>%</a:t>
                      </a:r>
                      <a:r>
                        <a:rPr lang="en-US" sz="2300" u="none" strike="noStrike" dirty="0">
                          <a:solidFill>
                            <a:schemeClr val="tx1"/>
                          </a:solidFill>
                          <a:effectLst/>
                          <a:latin typeface="Arial" panose="020B0604020202020204" pitchFamily="34" charset="0"/>
                          <a:cs typeface="Arial" panose="020B0604020202020204" pitchFamily="34" charset="0"/>
                        </a:rPr>
                        <a:t> mm</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2880086" rtl="0" eaLnBrk="1" fontAlgn="b" latinLnBrk="0" hangingPunct="1">
                        <a:lnSpc>
                          <a:spcPct val="100000"/>
                        </a:lnSpc>
                        <a:spcBef>
                          <a:spcPts val="0"/>
                        </a:spcBef>
                        <a:spcAft>
                          <a:spcPts val="0"/>
                        </a:spcAft>
                        <a:buClrTx/>
                        <a:buSzTx/>
                        <a:buFontTx/>
                        <a:buNone/>
                        <a:tabLst/>
                        <a:defRPr/>
                      </a:pPr>
                      <a:r>
                        <a:rPr lang="en-US" sz="2300" u="none" strike="noStrike" dirty="0">
                          <a:solidFill>
                            <a:schemeClr val="tx1"/>
                          </a:solidFill>
                          <a:effectLst/>
                          <a:latin typeface="Arial" panose="020B0604020202020204" pitchFamily="34" charset="0"/>
                          <a:cs typeface="Arial" panose="020B0604020202020204" pitchFamily="34" charset="0"/>
                        </a:rPr>
                        <a:t>% reduction</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2017466"/>
                  </a:ext>
                </a:extLst>
              </a:tr>
              <a:tr h="376919">
                <a:tc>
                  <a:txBody>
                    <a:bodyPr/>
                    <a:lstStyle/>
                    <a:p>
                      <a:pPr algn="ctr" fontAlgn="b"/>
                      <a:r>
                        <a:rPr lang="en-US" sz="2300" u="none" strike="noStrike" dirty="0">
                          <a:solidFill>
                            <a:schemeClr val="tx1"/>
                          </a:solidFill>
                          <a:effectLst/>
                          <a:latin typeface="Arial" panose="020B0604020202020204" pitchFamily="34" charset="0"/>
                          <a:cs typeface="Arial" panose="020B0604020202020204" pitchFamily="34" charset="0"/>
                        </a:rPr>
                        <a:t>I</a:t>
                      </a:r>
                      <a:r>
                        <a:rPr lang="el-GR" sz="2300" u="none" strike="noStrike" dirty="0">
                          <a:solidFill>
                            <a:schemeClr val="tx1"/>
                          </a:solidFill>
                          <a:effectLst/>
                          <a:latin typeface="Arial" panose="020B0604020202020204" pitchFamily="34" charset="0"/>
                          <a:cs typeface="Arial" panose="020B0604020202020204" pitchFamily="34" charset="0"/>
                        </a:rPr>
                        <a:t>1</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b="0" i="0" u="none" strike="noStrike">
                          <a:solidFill>
                            <a:schemeClr val="tx1"/>
                          </a:solidFill>
                          <a:effectLst/>
                          <a:latin typeface="Arial" panose="020B0604020202020204" pitchFamily="34" charset="0"/>
                          <a:cs typeface="Arial" panose="020B0604020202020204" pitchFamily="34" charset="0"/>
                        </a:rPr>
                        <a:t>241</a:t>
                      </a:r>
                      <a:endParaRPr lang="en-US"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b="0" i="0" u="none" strike="noStrike" dirty="0">
                          <a:solidFill>
                            <a:schemeClr val="tx1"/>
                          </a:solidFill>
                          <a:effectLst/>
                          <a:latin typeface="Arial" panose="020B0604020202020204" pitchFamily="34" charset="0"/>
                          <a:cs typeface="Arial" panose="020B0604020202020204" pitchFamily="34" charset="0"/>
                        </a:rPr>
                        <a:t>69</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b="0" i="0" u="none" strike="noStrike" dirty="0">
                          <a:solidFill>
                            <a:schemeClr val="tx1"/>
                          </a:solidFill>
                          <a:effectLst/>
                          <a:latin typeface="Arial" panose="020B0604020202020204" pitchFamily="34" charset="0"/>
                          <a:cs typeface="Arial" panose="020B0604020202020204" pitchFamily="34" charset="0"/>
                        </a:rPr>
                        <a:t>31</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021930"/>
                  </a:ext>
                </a:extLst>
              </a:tr>
              <a:tr h="376919">
                <a:tc>
                  <a:txBody>
                    <a:bodyPr/>
                    <a:lstStyle/>
                    <a:p>
                      <a:pPr algn="ctr" fontAlgn="b"/>
                      <a:r>
                        <a:rPr lang="en-US" sz="2300" u="none" strike="noStrike" dirty="0">
                          <a:solidFill>
                            <a:schemeClr val="tx1"/>
                          </a:solidFill>
                          <a:effectLst/>
                          <a:latin typeface="Arial" panose="020B0604020202020204" pitchFamily="34" charset="0"/>
                          <a:cs typeface="Arial" panose="020B0604020202020204" pitchFamily="34" charset="0"/>
                        </a:rPr>
                        <a:t>I</a:t>
                      </a:r>
                      <a:r>
                        <a:rPr lang="el-GR" sz="2300" u="none" strike="noStrike" dirty="0">
                          <a:solidFill>
                            <a:schemeClr val="tx1"/>
                          </a:solidFill>
                          <a:effectLst/>
                          <a:latin typeface="Arial" panose="020B0604020202020204" pitchFamily="34" charset="0"/>
                          <a:cs typeface="Arial" panose="020B0604020202020204" pitchFamily="34" charset="0"/>
                        </a:rPr>
                        <a:t>2</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b="0" i="0" u="none" strike="noStrike" dirty="0">
                          <a:solidFill>
                            <a:schemeClr val="tx1"/>
                          </a:solidFill>
                          <a:effectLst/>
                          <a:latin typeface="Arial" panose="020B0604020202020204" pitchFamily="34" charset="0"/>
                          <a:cs typeface="Arial" panose="020B0604020202020204" pitchFamily="34" charset="0"/>
                        </a:rPr>
                        <a:t>296</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b="0" i="0" u="none" strike="noStrike" dirty="0">
                          <a:solidFill>
                            <a:schemeClr val="tx1"/>
                          </a:solidFill>
                          <a:effectLst/>
                          <a:latin typeface="Arial" panose="020B0604020202020204" pitchFamily="34" charset="0"/>
                          <a:cs typeface="Arial" panose="020B0604020202020204" pitchFamily="34" charset="0"/>
                        </a:rPr>
                        <a:t>84</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b="0" i="0" u="none" strike="noStrike" dirty="0">
                          <a:solidFill>
                            <a:schemeClr val="tx1"/>
                          </a:solidFill>
                          <a:effectLst/>
                          <a:latin typeface="Arial" panose="020B0604020202020204" pitchFamily="34" charset="0"/>
                          <a:cs typeface="Arial" panose="020B0604020202020204" pitchFamily="34" charset="0"/>
                        </a:rPr>
                        <a:t>16</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5800256"/>
                  </a:ext>
                </a:extLst>
              </a:tr>
              <a:tr h="376919">
                <a:tc>
                  <a:txBody>
                    <a:bodyPr/>
                    <a:lstStyle/>
                    <a:p>
                      <a:pPr algn="ctr" fontAlgn="b"/>
                      <a:r>
                        <a:rPr lang="en-US" sz="2300" u="none" strike="noStrike" dirty="0">
                          <a:solidFill>
                            <a:schemeClr val="tx1"/>
                          </a:solidFill>
                          <a:effectLst/>
                          <a:latin typeface="Arial" panose="020B0604020202020204" pitchFamily="34" charset="0"/>
                          <a:cs typeface="Arial" panose="020B0604020202020204" pitchFamily="34" charset="0"/>
                        </a:rPr>
                        <a:t>I</a:t>
                      </a:r>
                      <a:r>
                        <a:rPr lang="el-GR" sz="2300" u="none" strike="noStrike" dirty="0">
                          <a:solidFill>
                            <a:schemeClr val="tx1"/>
                          </a:solidFill>
                          <a:effectLst/>
                          <a:latin typeface="Arial" panose="020B0604020202020204" pitchFamily="34" charset="0"/>
                          <a:cs typeface="Arial" panose="020B0604020202020204" pitchFamily="34" charset="0"/>
                        </a:rPr>
                        <a:t>3</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b="0" i="0" u="none" strike="noStrike" dirty="0">
                          <a:solidFill>
                            <a:schemeClr val="tx1"/>
                          </a:solidFill>
                          <a:effectLst/>
                          <a:latin typeface="Arial" panose="020B0604020202020204" pitchFamily="34" charset="0"/>
                          <a:cs typeface="Arial" panose="020B0604020202020204" pitchFamily="34" charset="0"/>
                        </a:rPr>
                        <a:t>351</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solidFill>
                            <a:schemeClr val="tx1"/>
                          </a:solidFill>
                          <a:effectLst/>
                          <a:latin typeface="Arial" panose="020B0604020202020204" pitchFamily="34" charset="0"/>
                          <a:cs typeface="Arial" panose="020B0604020202020204" pitchFamily="34" charset="0"/>
                        </a:rPr>
                        <a:t>100</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050754"/>
                  </a:ext>
                </a:extLst>
              </a:tr>
            </a:tbl>
          </a:graphicData>
        </a:graphic>
      </p:graphicFrame>
      <p:sp>
        <p:nvSpPr>
          <p:cNvPr id="24" name="TextBox 23">
            <a:extLst>
              <a:ext uri="{FF2B5EF4-FFF2-40B4-BE49-F238E27FC236}">
                <a16:creationId xmlns:a16="http://schemas.microsoft.com/office/drawing/2014/main" id="{A3102493-755D-8DD7-D36A-12B615CE105E}"/>
              </a:ext>
            </a:extLst>
          </p:cNvPr>
          <p:cNvSpPr txBox="1"/>
          <p:nvPr/>
        </p:nvSpPr>
        <p:spPr>
          <a:xfrm>
            <a:off x="5565389" y="12702318"/>
            <a:ext cx="4705825" cy="400110"/>
          </a:xfrm>
          <a:prstGeom prst="rect">
            <a:avLst/>
          </a:prstGeom>
          <a:solidFill>
            <a:schemeClr val="bg1"/>
          </a:solidFill>
        </p:spPr>
        <p:txBody>
          <a:bodyPr wrap="square">
            <a:spAutoFit/>
          </a:bodyPr>
          <a:lstStyle/>
          <a:p>
            <a:pPr algn="l"/>
            <a:r>
              <a:rPr lang="en-US" sz="2000" b="1" dirty="0"/>
              <a:t>Table 3. </a:t>
            </a:r>
            <a:r>
              <a:rPr lang="en-US" sz="2000" b="0" i="0" dirty="0">
                <a:effectLst/>
              </a:rPr>
              <a:t>Fresh yie</a:t>
            </a:r>
            <a:r>
              <a:rPr lang="en-US" sz="2000" dirty="0"/>
              <a:t>ld</a:t>
            </a:r>
            <a:r>
              <a:rPr lang="el-GR" sz="2000" dirty="0"/>
              <a:t>.</a:t>
            </a:r>
            <a:endParaRPr lang="en-US" sz="2000" b="1" i="0" u="none" strike="noStrike" dirty="0">
              <a:effectLst/>
            </a:endParaRPr>
          </a:p>
        </p:txBody>
      </p:sp>
      <p:graphicFrame>
        <p:nvGraphicFramePr>
          <p:cNvPr id="26" name="Πίνακας 25">
            <a:extLst>
              <a:ext uri="{FF2B5EF4-FFF2-40B4-BE49-F238E27FC236}">
                <a16:creationId xmlns:a16="http://schemas.microsoft.com/office/drawing/2014/main" id="{9E5D4F88-6DF8-88E5-B288-13AE6B45C56D}"/>
              </a:ext>
            </a:extLst>
          </p:cNvPr>
          <p:cNvGraphicFramePr>
            <a:graphicFrameLocks noGrp="1"/>
          </p:cNvGraphicFramePr>
          <p:nvPr>
            <p:extLst>
              <p:ext uri="{D42A27DB-BD31-4B8C-83A1-F6EECF244321}">
                <p14:modId xmlns:p14="http://schemas.microsoft.com/office/powerpoint/2010/main" val="4283889059"/>
              </p:ext>
            </p:extLst>
          </p:nvPr>
        </p:nvGraphicFramePr>
        <p:xfrm>
          <a:off x="5630288" y="13200232"/>
          <a:ext cx="5305068" cy="2020893"/>
        </p:xfrm>
        <a:graphic>
          <a:graphicData uri="http://schemas.openxmlformats.org/drawingml/2006/table">
            <a:tbl>
              <a:tblPr>
                <a:tableStyleId>{0505E3EF-67EA-436B-97B2-0124C06EBD24}</a:tableStyleId>
              </a:tblPr>
              <a:tblGrid>
                <a:gridCol w="1473630">
                  <a:extLst>
                    <a:ext uri="{9D8B030D-6E8A-4147-A177-3AD203B41FA5}">
                      <a16:colId xmlns:a16="http://schemas.microsoft.com/office/drawing/2014/main" val="69474096"/>
                    </a:ext>
                  </a:extLst>
                </a:gridCol>
                <a:gridCol w="1144144">
                  <a:extLst>
                    <a:ext uri="{9D8B030D-6E8A-4147-A177-3AD203B41FA5}">
                      <a16:colId xmlns:a16="http://schemas.microsoft.com/office/drawing/2014/main" val="652193327"/>
                    </a:ext>
                  </a:extLst>
                </a:gridCol>
                <a:gridCol w="1213664">
                  <a:extLst>
                    <a:ext uri="{9D8B030D-6E8A-4147-A177-3AD203B41FA5}">
                      <a16:colId xmlns:a16="http://schemas.microsoft.com/office/drawing/2014/main" val="3947377030"/>
                    </a:ext>
                  </a:extLst>
                </a:gridCol>
                <a:gridCol w="1473630">
                  <a:extLst>
                    <a:ext uri="{9D8B030D-6E8A-4147-A177-3AD203B41FA5}">
                      <a16:colId xmlns:a16="http://schemas.microsoft.com/office/drawing/2014/main" val="283414742"/>
                    </a:ext>
                  </a:extLst>
                </a:gridCol>
              </a:tblGrid>
              <a:tr h="803388">
                <a:tc>
                  <a:txBody>
                    <a:bodyPr/>
                    <a:lstStyle/>
                    <a:p>
                      <a:pPr algn="ctr" fontAlgn="b"/>
                      <a:endParaRPr lang="en-US"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300" u="none" strike="noStrike" dirty="0">
                          <a:solidFill>
                            <a:schemeClr val="tx1"/>
                          </a:solidFill>
                          <a:effectLst/>
                          <a:latin typeface="Arial" panose="020B0604020202020204" pitchFamily="34" charset="0"/>
                          <a:cs typeface="Arial" panose="020B0604020202020204" pitchFamily="34" charset="0"/>
                        </a:rPr>
                        <a:t>FW</a:t>
                      </a:r>
                      <a:endParaRPr lang="en-US"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solidFill>
                            <a:schemeClr val="tx1"/>
                          </a:solidFill>
                          <a:effectLst/>
                          <a:latin typeface="Arial" panose="020B0604020202020204" pitchFamily="34" charset="0"/>
                          <a:cs typeface="Arial" panose="020B0604020202020204" pitchFamily="34" charset="0"/>
                        </a:rPr>
                        <a:t>%</a:t>
                      </a:r>
                      <a:r>
                        <a:rPr lang="en-US" sz="2300" u="none" strike="noStrike" dirty="0">
                          <a:solidFill>
                            <a:schemeClr val="tx1"/>
                          </a:solidFill>
                          <a:effectLst/>
                          <a:latin typeface="Arial" panose="020B0604020202020204" pitchFamily="34" charset="0"/>
                          <a:cs typeface="Arial" panose="020B0604020202020204" pitchFamily="34" charset="0"/>
                        </a:rPr>
                        <a:t> FW</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2880086" rtl="0" eaLnBrk="1" fontAlgn="b" latinLnBrk="0" hangingPunct="1">
                        <a:lnSpc>
                          <a:spcPct val="100000"/>
                        </a:lnSpc>
                        <a:spcBef>
                          <a:spcPts val="0"/>
                        </a:spcBef>
                        <a:spcAft>
                          <a:spcPts val="0"/>
                        </a:spcAft>
                        <a:buClrTx/>
                        <a:buSzTx/>
                        <a:buFontTx/>
                        <a:buNone/>
                        <a:tabLst/>
                        <a:defRPr/>
                      </a:pPr>
                      <a:r>
                        <a:rPr lang="en-US" sz="2300" u="none" strike="noStrike" dirty="0">
                          <a:solidFill>
                            <a:schemeClr val="tx1"/>
                          </a:solidFill>
                          <a:effectLst/>
                          <a:latin typeface="Arial" panose="020B0604020202020204" pitchFamily="34" charset="0"/>
                          <a:cs typeface="Arial" panose="020B0604020202020204" pitchFamily="34" charset="0"/>
                        </a:rPr>
                        <a:t>% reduction</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2017466"/>
                  </a:ext>
                </a:extLst>
              </a:tr>
              <a:tr h="405835">
                <a:tc>
                  <a:txBody>
                    <a:bodyPr/>
                    <a:lstStyle/>
                    <a:p>
                      <a:pPr algn="ctr" fontAlgn="b"/>
                      <a:r>
                        <a:rPr lang="en-US" sz="2300" u="none" strike="noStrike" dirty="0">
                          <a:solidFill>
                            <a:schemeClr val="tx1"/>
                          </a:solidFill>
                          <a:effectLst/>
                          <a:latin typeface="Arial" panose="020B0604020202020204" pitchFamily="34" charset="0"/>
                          <a:cs typeface="Arial" panose="020B0604020202020204" pitchFamily="34" charset="0"/>
                        </a:rPr>
                        <a:t>I</a:t>
                      </a:r>
                      <a:r>
                        <a:rPr lang="el-GR" sz="2300" u="none" strike="noStrike" dirty="0">
                          <a:solidFill>
                            <a:schemeClr val="tx1"/>
                          </a:solidFill>
                          <a:effectLst/>
                          <a:latin typeface="Arial" panose="020B0604020202020204" pitchFamily="34" charset="0"/>
                          <a:cs typeface="Arial" panose="020B0604020202020204" pitchFamily="34" charset="0"/>
                        </a:rPr>
                        <a:t>1</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solidFill>
                            <a:schemeClr val="tx1"/>
                          </a:solidFill>
                          <a:effectLst/>
                          <a:latin typeface="Arial" panose="020B0604020202020204" pitchFamily="34" charset="0"/>
                          <a:cs typeface="Arial" panose="020B0604020202020204" pitchFamily="34" charset="0"/>
                        </a:rPr>
                        <a:t>338</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a:solidFill>
                            <a:schemeClr val="tx1"/>
                          </a:solidFill>
                          <a:effectLst/>
                          <a:latin typeface="Arial" panose="020B0604020202020204" pitchFamily="34" charset="0"/>
                          <a:cs typeface="Arial" panose="020B0604020202020204" pitchFamily="34" charset="0"/>
                        </a:rPr>
                        <a:t>28</a:t>
                      </a:r>
                      <a:endParaRPr lang="el-GR" sz="2300" b="0" i="0" u="none" strike="noStrike">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solidFill>
                            <a:schemeClr val="tx1"/>
                          </a:solidFill>
                          <a:effectLst/>
                          <a:latin typeface="Arial" panose="020B0604020202020204" pitchFamily="34" charset="0"/>
                          <a:cs typeface="Arial" panose="020B0604020202020204" pitchFamily="34" charset="0"/>
                        </a:rPr>
                        <a:t>72</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021930"/>
                  </a:ext>
                </a:extLst>
              </a:tr>
              <a:tr h="405835">
                <a:tc>
                  <a:txBody>
                    <a:bodyPr/>
                    <a:lstStyle/>
                    <a:p>
                      <a:pPr algn="ctr" fontAlgn="b"/>
                      <a:r>
                        <a:rPr lang="en-US" sz="2300" u="none" strike="noStrike" dirty="0">
                          <a:solidFill>
                            <a:schemeClr val="tx1"/>
                          </a:solidFill>
                          <a:effectLst/>
                          <a:latin typeface="Arial" panose="020B0604020202020204" pitchFamily="34" charset="0"/>
                          <a:cs typeface="Arial" panose="020B0604020202020204" pitchFamily="34" charset="0"/>
                        </a:rPr>
                        <a:t>I</a:t>
                      </a:r>
                      <a:r>
                        <a:rPr lang="el-GR" sz="2300" u="none" strike="noStrike" dirty="0">
                          <a:solidFill>
                            <a:schemeClr val="tx1"/>
                          </a:solidFill>
                          <a:effectLst/>
                          <a:latin typeface="Arial" panose="020B0604020202020204" pitchFamily="34" charset="0"/>
                          <a:cs typeface="Arial" panose="020B0604020202020204" pitchFamily="34" charset="0"/>
                        </a:rPr>
                        <a:t>2</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a:solidFill>
                            <a:schemeClr val="tx1"/>
                          </a:solidFill>
                          <a:effectLst/>
                          <a:latin typeface="Arial" panose="020B0604020202020204" pitchFamily="34" charset="0"/>
                          <a:cs typeface="Arial" panose="020B0604020202020204" pitchFamily="34" charset="0"/>
                        </a:rPr>
                        <a:t>832</a:t>
                      </a:r>
                      <a:endParaRPr lang="el-GR" sz="2300" b="0" i="0" u="none" strike="noStrike">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solidFill>
                            <a:schemeClr val="tx1"/>
                          </a:solidFill>
                          <a:effectLst/>
                          <a:latin typeface="Arial" panose="020B0604020202020204" pitchFamily="34" charset="0"/>
                          <a:cs typeface="Arial" panose="020B0604020202020204" pitchFamily="34" charset="0"/>
                        </a:rPr>
                        <a:t>68</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solidFill>
                            <a:schemeClr val="tx1"/>
                          </a:solidFill>
                          <a:effectLst/>
                          <a:latin typeface="Arial" panose="020B0604020202020204" pitchFamily="34" charset="0"/>
                          <a:cs typeface="Arial" panose="020B0604020202020204" pitchFamily="34" charset="0"/>
                        </a:rPr>
                        <a:t>32</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5800256"/>
                  </a:ext>
                </a:extLst>
              </a:tr>
              <a:tr h="405835">
                <a:tc>
                  <a:txBody>
                    <a:bodyPr/>
                    <a:lstStyle/>
                    <a:p>
                      <a:pPr algn="ctr" fontAlgn="b"/>
                      <a:r>
                        <a:rPr lang="en-US" sz="2300" u="none" strike="noStrike" dirty="0">
                          <a:solidFill>
                            <a:schemeClr val="tx1"/>
                          </a:solidFill>
                          <a:effectLst/>
                          <a:latin typeface="Arial" panose="020B0604020202020204" pitchFamily="34" charset="0"/>
                          <a:cs typeface="Arial" panose="020B0604020202020204" pitchFamily="34" charset="0"/>
                        </a:rPr>
                        <a:t>I</a:t>
                      </a:r>
                      <a:r>
                        <a:rPr lang="el-GR" sz="2300" u="none" strike="noStrike" dirty="0">
                          <a:solidFill>
                            <a:schemeClr val="tx1"/>
                          </a:solidFill>
                          <a:effectLst/>
                          <a:latin typeface="Arial" panose="020B0604020202020204" pitchFamily="34" charset="0"/>
                          <a:cs typeface="Arial" panose="020B0604020202020204" pitchFamily="34" charset="0"/>
                        </a:rPr>
                        <a:t>3</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solidFill>
                            <a:schemeClr val="tx1"/>
                          </a:solidFill>
                          <a:effectLst/>
                          <a:latin typeface="Arial" panose="020B0604020202020204" pitchFamily="34" charset="0"/>
                          <a:cs typeface="Arial" panose="020B0604020202020204" pitchFamily="34" charset="0"/>
                        </a:rPr>
                        <a:t>1220</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solidFill>
                            <a:schemeClr val="tx1"/>
                          </a:solidFill>
                          <a:effectLst/>
                          <a:latin typeface="Arial" panose="020B0604020202020204" pitchFamily="34" charset="0"/>
                          <a:cs typeface="Arial" panose="020B0604020202020204" pitchFamily="34" charset="0"/>
                        </a:rPr>
                        <a:t>100</a:t>
                      </a:r>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l-GR"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050754"/>
                  </a:ext>
                </a:extLst>
              </a:tr>
            </a:tbl>
          </a:graphicData>
        </a:graphic>
      </p:graphicFrame>
      <p:graphicFrame>
        <p:nvGraphicFramePr>
          <p:cNvPr id="27" name="Γράφημα 26">
            <a:extLst>
              <a:ext uri="{FF2B5EF4-FFF2-40B4-BE49-F238E27FC236}">
                <a16:creationId xmlns:a16="http://schemas.microsoft.com/office/drawing/2014/main" id="{B910E07F-6370-C8D9-7DB0-3AFE5A87239E}"/>
              </a:ext>
            </a:extLst>
          </p:cNvPr>
          <p:cNvGraphicFramePr>
            <a:graphicFrameLocks/>
          </p:cNvGraphicFramePr>
          <p:nvPr>
            <p:extLst>
              <p:ext uri="{D42A27DB-BD31-4B8C-83A1-F6EECF244321}">
                <p14:modId xmlns:p14="http://schemas.microsoft.com/office/powerpoint/2010/main" val="2726813636"/>
              </p:ext>
            </p:extLst>
          </p:nvPr>
        </p:nvGraphicFramePr>
        <p:xfrm>
          <a:off x="11226562" y="21675727"/>
          <a:ext cx="5657889" cy="3669701"/>
        </p:xfrm>
        <a:graphic>
          <a:graphicData uri="http://schemas.openxmlformats.org/drawingml/2006/chart">
            <c:chart xmlns:c="http://schemas.openxmlformats.org/drawingml/2006/chart" xmlns:r="http://schemas.openxmlformats.org/officeDocument/2006/relationships" r:id="rId4"/>
          </a:graphicData>
        </a:graphic>
      </p:graphicFrame>
      <p:sp>
        <p:nvSpPr>
          <p:cNvPr id="28" name="TextBox 27">
            <a:extLst>
              <a:ext uri="{FF2B5EF4-FFF2-40B4-BE49-F238E27FC236}">
                <a16:creationId xmlns:a16="http://schemas.microsoft.com/office/drawing/2014/main" id="{2162ACC9-FF21-32AF-9635-1DE798820774}"/>
              </a:ext>
            </a:extLst>
          </p:cNvPr>
          <p:cNvSpPr txBox="1"/>
          <p:nvPr/>
        </p:nvSpPr>
        <p:spPr>
          <a:xfrm>
            <a:off x="17571107" y="8855596"/>
            <a:ext cx="3273784" cy="313291"/>
          </a:xfrm>
          <a:prstGeom prst="rect">
            <a:avLst/>
          </a:prstGeom>
          <a:noFill/>
        </p:spPr>
        <p:txBody>
          <a:bodyPr wrap="square" rtlCol="0">
            <a:spAutoFit/>
          </a:bodyPr>
          <a:lstStyle/>
          <a:p>
            <a:endParaRPr lang="el-GR" dirty="0"/>
          </a:p>
        </p:txBody>
      </p:sp>
      <p:sp>
        <p:nvSpPr>
          <p:cNvPr id="29" name="TextBox 28">
            <a:extLst>
              <a:ext uri="{FF2B5EF4-FFF2-40B4-BE49-F238E27FC236}">
                <a16:creationId xmlns:a16="http://schemas.microsoft.com/office/drawing/2014/main" id="{B3D142A7-2804-8002-44AC-9C9FEF76CBA2}"/>
              </a:ext>
            </a:extLst>
          </p:cNvPr>
          <p:cNvSpPr txBox="1"/>
          <p:nvPr/>
        </p:nvSpPr>
        <p:spPr>
          <a:xfrm>
            <a:off x="11241550" y="25457720"/>
            <a:ext cx="4020575" cy="400110"/>
          </a:xfrm>
          <a:prstGeom prst="rect">
            <a:avLst/>
          </a:prstGeom>
          <a:noFill/>
        </p:spPr>
        <p:txBody>
          <a:bodyPr wrap="square" rtlCol="0">
            <a:spAutoFit/>
          </a:bodyPr>
          <a:lstStyle/>
          <a:p>
            <a:pPr algn="l"/>
            <a:r>
              <a:rPr lang="en-US" sz="2000" b="1" dirty="0"/>
              <a:t>Fig 1. </a:t>
            </a:r>
            <a:r>
              <a:rPr lang="en-US" sz="2000" b="0" i="0" dirty="0">
                <a:solidFill>
                  <a:srgbClr val="374151"/>
                </a:solidFill>
                <a:effectLst/>
              </a:rPr>
              <a:t>Water use efficiency</a:t>
            </a:r>
            <a:r>
              <a:rPr lang="el-GR" sz="2000" b="0" i="0" dirty="0">
                <a:solidFill>
                  <a:srgbClr val="374151"/>
                </a:solidFill>
                <a:effectLst/>
              </a:rPr>
              <a:t>.</a:t>
            </a:r>
            <a:r>
              <a:rPr lang="en-US" sz="2000" b="0" i="0" dirty="0">
                <a:solidFill>
                  <a:srgbClr val="374151"/>
                </a:solidFill>
                <a:effectLst/>
              </a:rPr>
              <a:t> </a:t>
            </a:r>
            <a:endParaRPr lang="el-GR" sz="2000" b="0" i="0" dirty="0">
              <a:solidFill>
                <a:srgbClr val="374151"/>
              </a:solidFill>
              <a:effectLst/>
            </a:endParaRPr>
          </a:p>
        </p:txBody>
      </p:sp>
      <p:grpSp>
        <p:nvGrpSpPr>
          <p:cNvPr id="55" name="Ομάδα 54">
            <a:extLst>
              <a:ext uri="{FF2B5EF4-FFF2-40B4-BE49-F238E27FC236}">
                <a16:creationId xmlns:a16="http://schemas.microsoft.com/office/drawing/2014/main" id="{733EAFF8-69B4-744D-5EBE-9DCAB72EC1CF}"/>
              </a:ext>
            </a:extLst>
          </p:cNvPr>
          <p:cNvGrpSpPr/>
          <p:nvPr/>
        </p:nvGrpSpPr>
        <p:grpSpPr>
          <a:xfrm>
            <a:off x="94869" y="8362215"/>
            <a:ext cx="5220925" cy="596830"/>
            <a:chOff x="306625" y="8783588"/>
            <a:chExt cx="5339119" cy="636957"/>
          </a:xfrm>
        </p:grpSpPr>
        <p:sp>
          <p:nvSpPr>
            <p:cNvPr id="25" name="TextBox 24"/>
            <p:cNvSpPr txBox="1"/>
            <p:nvPr/>
          </p:nvSpPr>
          <p:spPr>
            <a:xfrm>
              <a:off x="306625" y="8783588"/>
              <a:ext cx="5339119" cy="636957"/>
            </a:xfrm>
            <a:prstGeom prst="rect">
              <a:avLst/>
            </a:prstGeom>
            <a:solidFill>
              <a:srgbClr val="7E8282"/>
            </a:solidFill>
          </p:spPr>
          <p:txBody>
            <a:bodyPr wrap="square" rtlCol="0">
              <a:spAutoFit/>
            </a:bodyPr>
            <a:lstStyle/>
            <a:p>
              <a:endParaRPr lang="en-US" sz="1167" dirty="0"/>
            </a:p>
          </p:txBody>
        </p:sp>
        <p:sp>
          <p:nvSpPr>
            <p:cNvPr id="31" name="TextBox 30"/>
            <p:cNvSpPr txBox="1"/>
            <p:nvPr/>
          </p:nvSpPr>
          <p:spPr>
            <a:xfrm>
              <a:off x="383376" y="8875414"/>
              <a:ext cx="5158517" cy="461665"/>
            </a:xfrm>
            <a:prstGeom prst="rect">
              <a:avLst/>
            </a:prstGeom>
            <a:noFill/>
          </p:spPr>
          <p:txBody>
            <a:bodyPr wrap="square" rtlCol="0">
              <a:spAutoFit/>
            </a:bodyPr>
            <a:lstStyle/>
            <a:p>
              <a:pPr algn="ctr"/>
              <a:r>
                <a:rPr lang="en-US" sz="2400" b="1" dirty="0"/>
                <a:t>METHODOLOGY</a:t>
              </a:r>
              <a:endParaRPr lang="en-US" sz="1950" dirty="0">
                <a:solidFill>
                  <a:schemeClr val="bg1"/>
                </a:solidFill>
                <a:latin typeface="+mn-lt"/>
              </a:endParaRPr>
            </a:p>
          </p:txBody>
        </p:sp>
      </p:grpSp>
      <p:sp>
        <p:nvSpPr>
          <p:cNvPr id="3" name="TextBox 2">
            <a:extLst>
              <a:ext uri="{FF2B5EF4-FFF2-40B4-BE49-F238E27FC236}">
                <a16:creationId xmlns:a16="http://schemas.microsoft.com/office/drawing/2014/main" id="{B09D6FFF-5A1C-1D4A-B1C5-D1F5667B5260}"/>
              </a:ext>
            </a:extLst>
          </p:cNvPr>
          <p:cNvSpPr txBox="1"/>
          <p:nvPr/>
        </p:nvSpPr>
        <p:spPr>
          <a:xfrm>
            <a:off x="17173056" y="3394591"/>
            <a:ext cx="6180310" cy="8586966"/>
          </a:xfrm>
          <a:prstGeom prst="rect">
            <a:avLst/>
          </a:prstGeom>
          <a:solidFill>
            <a:schemeClr val="bg1"/>
          </a:solidFill>
        </p:spPr>
        <p:txBody>
          <a:bodyPr wrap="square" rtlCol="0">
            <a:spAutoFit/>
          </a:bodyPr>
          <a:lstStyle/>
          <a:p>
            <a:pPr marL="342900" indent="-342900" algn="just">
              <a:buFont typeface="Wingdings" panose="05000000000000000000" pitchFamily="2" charset="2"/>
              <a:buChar char="ü"/>
            </a:pPr>
            <a:r>
              <a:rPr lang="en-US" sz="2300" dirty="0"/>
              <a:t>In summary, the biostimulants showed a positive effect on lavender plants under deficit irrigation conditions. In particular, regarding fresh yield production, the biostimulant containing proteins, amino acids and algae (Tr2) showed the best response to stress conditions in relation to the rest of the biostimulants.</a:t>
            </a:r>
          </a:p>
          <a:p>
            <a:pPr marL="342900" indent="-342900" algn="just">
              <a:buFont typeface="Wingdings" panose="05000000000000000000" pitchFamily="2" charset="2"/>
              <a:buChar char="ü"/>
            </a:pPr>
            <a:r>
              <a:rPr lang="en-US" sz="2300" dirty="0"/>
              <a:t>Moreover, the effect of biostimulants on the essential oil concentration (%) was evident, especially for biostimulant Tr4 which contained </a:t>
            </a:r>
            <a:r>
              <a:rPr lang="en-US" sz="2300" dirty="0" err="1"/>
              <a:t>CaO</a:t>
            </a:r>
            <a:r>
              <a:rPr lang="en-US" sz="2300" dirty="0"/>
              <a:t> and SiO2 + Calcium Mobilization and Translocation Agents + Micronutrients.</a:t>
            </a:r>
          </a:p>
          <a:p>
            <a:pPr marL="342900" indent="-342900" algn="just">
              <a:buFont typeface="Wingdings" panose="05000000000000000000" pitchFamily="2" charset="2"/>
              <a:buChar char="ü"/>
            </a:pPr>
            <a:r>
              <a:rPr lang="en-US" sz="2300" b="0" i="0" dirty="0">
                <a:effectLst/>
              </a:rPr>
              <a:t>The application of biostimulants in the cultivation of aromatic and medicinal plants shows promising </a:t>
            </a:r>
            <a:r>
              <a:rPr lang="en-US" sz="2300" dirty="0"/>
              <a:t>potential</a:t>
            </a:r>
            <a:r>
              <a:rPr lang="en-US" sz="2300" b="0" i="0" dirty="0">
                <a:effectLst/>
              </a:rPr>
              <a:t> aiming to increase the essential oil content of plants, especially under deficit conditions.  Nevertheless, additional research is needed to the actual mechanisms through which each </a:t>
            </a:r>
            <a:r>
              <a:rPr lang="en-US" sz="2300" b="0" i="0" dirty="0" err="1">
                <a:effectLst/>
              </a:rPr>
              <a:t>biostimulant</a:t>
            </a:r>
            <a:r>
              <a:rPr lang="en-US" sz="2300" b="0" i="0" dirty="0">
                <a:effectLst/>
              </a:rPr>
              <a:t> formulation may affect the essential oil content and composition under abiotic stress conditions.</a:t>
            </a:r>
            <a:endParaRPr lang="el-GR" sz="2300" b="0" i="0" dirty="0">
              <a:effectLst/>
            </a:endParaRPr>
          </a:p>
        </p:txBody>
      </p:sp>
      <p:grpSp>
        <p:nvGrpSpPr>
          <p:cNvPr id="56" name="Ομάδα 55">
            <a:extLst>
              <a:ext uri="{FF2B5EF4-FFF2-40B4-BE49-F238E27FC236}">
                <a16:creationId xmlns:a16="http://schemas.microsoft.com/office/drawing/2014/main" id="{DFCA90A4-9C72-8502-B980-71833BA74213}"/>
              </a:ext>
            </a:extLst>
          </p:cNvPr>
          <p:cNvGrpSpPr/>
          <p:nvPr/>
        </p:nvGrpSpPr>
        <p:grpSpPr>
          <a:xfrm>
            <a:off x="17161139" y="12453704"/>
            <a:ext cx="6149152" cy="650364"/>
            <a:chOff x="16916400" y="11267440"/>
            <a:chExt cx="6149152" cy="650364"/>
          </a:xfrm>
        </p:grpSpPr>
        <p:sp>
          <p:nvSpPr>
            <p:cNvPr id="39" name="TextBox 38"/>
            <p:cNvSpPr txBox="1"/>
            <p:nvPr/>
          </p:nvSpPr>
          <p:spPr>
            <a:xfrm>
              <a:off x="16916400" y="11267440"/>
              <a:ext cx="6149152" cy="650364"/>
            </a:xfrm>
            <a:prstGeom prst="rect">
              <a:avLst/>
            </a:prstGeom>
            <a:solidFill>
              <a:srgbClr val="7E8282"/>
            </a:solidFill>
          </p:spPr>
          <p:txBody>
            <a:bodyPr wrap="square" rtlCol="0">
              <a:spAutoFit/>
            </a:bodyPr>
            <a:lstStyle/>
            <a:p>
              <a:endParaRPr lang="en-US" sz="1167" dirty="0"/>
            </a:p>
          </p:txBody>
        </p:sp>
        <p:sp>
          <p:nvSpPr>
            <p:cNvPr id="40" name="TextBox 39"/>
            <p:cNvSpPr txBox="1"/>
            <p:nvPr/>
          </p:nvSpPr>
          <p:spPr>
            <a:xfrm>
              <a:off x="17173056" y="11312240"/>
              <a:ext cx="5472321" cy="461665"/>
            </a:xfrm>
            <a:prstGeom prst="rect">
              <a:avLst/>
            </a:prstGeom>
            <a:noFill/>
          </p:spPr>
          <p:txBody>
            <a:bodyPr wrap="square" rtlCol="0">
              <a:spAutoFit/>
            </a:bodyPr>
            <a:lstStyle/>
            <a:p>
              <a:pPr algn="ctr"/>
              <a:r>
                <a:rPr lang="en-US" sz="2400" b="1" dirty="0">
                  <a:cs typeface="Arial" panose="020B0604020202020204" pitchFamily="34" charset="0"/>
                </a:rPr>
                <a:t>REFERENCES</a:t>
              </a:r>
              <a:endParaRPr lang="en-US" sz="2400" dirty="0">
                <a:solidFill>
                  <a:schemeClr val="bg1"/>
                </a:solidFill>
                <a:cs typeface="Arial" panose="020B0604020202020204" pitchFamily="34" charset="0"/>
              </a:endParaRPr>
            </a:p>
          </p:txBody>
        </p:sp>
      </p:grpSp>
      <p:sp>
        <p:nvSpPr>
          <p:cNvPr id="7" name="TextBox 6">
            <a:extLst>
              <a:ext uri="{FF2B5EF4-FFF2-40B4-BE49-F238E27FC236}">
                <a16:creationId xmlns:a16="http://schemas.microsoft.com/office/drawing/2014/main" id="{B885AAB2-1502-6B53-4B38-B4D5D566027F}"/>
              </a:ext>
            </a:extLst>
          </p:cNvPr>
          <p:cNvSpPr txBox="1"/>
          <p:nvPr/>
        </p:nvSpPr>
        <p:spPr>
          <a:xfrm>
            <a:off x="17161639" y="13158062"/>
            <a:ext cx="6131524" cy="7879080"/>
          </a:xfrm>
          <a:prstGeom prst="rect">
            <a:avLst/>
          </a:prstGeom>
          <a:solidFill>
            <a:schemeClr val="bg1"/>
          </a:solidFill>
        </p:spPr>
        <p:txBody>
          <a:bodyPr wrap="square" rtlCol="0">
            <a:spAutoFit/>
          </a:bodyPr>
          <a:lstStyle/>
          <a:p>
            <a:pPr marL="285750" indent="-285750" algn="just">
              <a:buFont typeface="Wingdings" panose="05000000000000000000" pitchFamily="2" charset="2"/>
              <a:buChar char="§"/>
            </a:pPr>
            <a:r>
              <a:rPr lang="en-US" sz="2300" dirty="0"/>
              <a:t>Amani </a:t>
            </a:r>
            <a:r>
              <a:rPr lang="en-US" sz="2300" dirty="0" err="1"/>
              <a:t>Machiani</a:t>
            </a:r>
            <a:r>
              <a:rPr lang="en-US" sz="2300" dirty="0"/>
              <a:t>, M., </a:t>
            </a:r>
            <a:r>
              <a:rPr lang="en-US" sz="2300" dirty="0" err="1"/>
              <a:t>Javanmard</a:t>
            </a:r>
            <a:r>
              <a:rPr lang="en-US" sz="2300" dirty="0"/>
              <a:t>, A., </a:t>
            </a:r>
            <a:r>
              <a:rPr lang="en-US" sz="2300" dirty="0" err="1"/>
              <a:t>Morshedloo</a:t>
            </a:r>
            <a:r>
              <a:rPr lang="en-US" sz="2300" dirty="0"/>
              <a:t>, M. R., </a:t>
            </a:r>
            <a:r>
              <a:rPr lang="en-US" sz="2300" dirty="0" err="1"/>
              <a:t>Aghaee</a:t>
            </a:r>
            <a:r>
              <a:rPr lang="en-US" sz="2300" dirty="0"/>
              <a:t>, A. &amp; Maggi, F. </a:t>
            </a:r>
            <a:r>
              <a:rPr lang="en-US" sz="2300" dirty="0" err="1"/>
              <a:t>Funneliformis</a:t>
            </a:r>
            <a:r>
              <a:rPr lang="en-US" sz="2300" dirty="0"/>
              <a:t> </a:t>
            </a:r>
            <a:r>
              <a:rPr lang="en-US" sz="2300" dirty="0" err="1"/>
              <a:t>mosseae</a:t>
            </a:r>
            <a:r>
              <a:rPr lang="en-US" sz="2300" dirty="0"/>
              <a:t> inoculation under water </a:t>
            </a:r>
            <a:r>
              <a:rPr lang="en-US" sz="2300" dirty="0" err="1"/>
              <a:t>defcit</a:t>
            </a:r>
            <a:r>
              <a:rPr lang="en-US" sz="2300" dirty="0"/>
              <a:t> stress improves the yield and phytochemical characteristics of thyme in intercropping with soybean. </a:t>
            </a:r>
            <a:r>
              <a:rPr lang="en-US" sz="2300" i="1" dirty="0"/>
              <a:t>Sci. Rep</a:t>
            </a:r>
            <a:r>
              <a:rPr lang="en-US" sz="2300" dirty="0"/>
              <a:t>. </a:t>
            </a:r>
            <a:r>
              <a:rPr lang="en-US" sz="2300" b="1" dirty="0"/>
              <a:t>2021</a:t>
            </a:r>
            <a:r>
              <a:rPr lang="en-US" sz="2300" dirty="0"/>
              <a:t> </a:t>
            </a:r>
            <a:r>
              <a:rPr lang="en-US" sz="2300" i="1" dirty="0"/>
              <a:t>11</a:t>
            </a:r>
            <a:r>
              <a:rPr lang="en-US" sz="2300" dirty="0"/>
              <a:t>, 15279. </a:t>
            </a:r>
          </a:p>
          <a:p>
            <a:pPr marL="285750" indent="-285750" algn="just">
              <a:buFont typeface="Wingdings" panose="05000000000000000000" pitchFamily="2" charset="2"/>
              <a:buChar char="§"/>
            </a:pPr>
            <a:r>
              <a:rPr lang="en-US" sz="2300" b="0" i="0" dirty="0" err="1">
                <a:effectLst/>
              </a:rPr>
              <a:t>Baher</a:t>
            </a:r>
            <a:r>
              <a:rPr lang="en-US" sz="2300" b="0" i="0" dirty="0">
                <a:effectLst/>
              </a:rPr>
              <a:t>, Z.F.; Mirza, M.; </a:t>
            </a:r>
            <a:r>
              <a:rPr lang="en-US" sz="2300" b="0" i="0" dirty="0" err="1">
                <a:effectLst/>
              </a:rPr>
              <a:t>Ghorbanli</a:t>
            </a:r>
            <a:r>
              <a:rPr lang="en-US" sz="2300" b="0" i="0" dirty="0">
                <a:effectLst/>
              </a:rPr>
              <a:t>, M.; </a:t>
            </a:r>
            <a:r>
              <a:rPr lang="en-US" sz="2300" b="0" i="0" dirty="0" err="1">
                <a:effectLst/>
              </a:rPr>
              <a:t>Rezaii</a:t>
            </a:r>
            <a:r>
              <a:rPr lang="en-US" sz="2300" b="0" i="0" dirty="0">
                <a:effectLst/>
              </a:rPr>
              <a:t>, M.B. The influence of water stress on plant height, herbal and essential oil yield and composition in </a:t>
            </a:r>
            <a:r>
              <a:rPr lang="en-US" sz="2300" b="0" i="1" dirty="0" err="1">
                <a:effectLst/>
              </a:rPr>
              <a:t>Satureja</a:t>
            </a:r>
            <a:r>
              <a:rPr lang="en-US" sz="2300" b="0" i="1" dirty="0">
                <a:effectLst/>
              </a:rPr>
              <a:t> hortensis</a:t>
            </a:r>
            <a:r>
              <a:rPr lang="en-US" sz="2300" b="0" i="0" dirty="0">
                <a:effectLst/>
              </a:rPr>
              <a:t> L. </a:t>
            </a:r>
            <a:r>
              <a:rPr lang="en-US" sz="2300" b="0" i="1" dirty="0" err="1">
                <a:effectLst/>
              </a:rPr>
              <a:t>Flavour</a:t>
            </a:r>
            <a:r>
              <a:rPr lang="en-US" sz="2300" b="0" i="1" dirty="0">
                <a:effectLst/>
              </a:rPr>
              <a:t>. </a:t>
            </a:r>
            <a:r>
              <a:rPr lang="en-US" sz="2300" b="0" i="1" dirty="0" err="1">
                <a:effectLst/>
              </a:rPr>
              <a:t>Fragr</a:t>
            </a:r>
            <a:r>
              <a:rPr lang="en-US" sz="2300" b="0" i="1" dirty="0">
                <a:effectLst/>
              </a:rPr>
              <a:t>. J.</a:t>
            </a:r>
            <a:r>
              <a:rPr lang="en-US" sz="2300" b="0" i="0" dirty="0">
                <a:effectLst/>
              </a:rPr>
              <a:t> </a:t>
            </a:r>
            <a:r>
              <a:rPr lang="en-US" sz="2300" b="1" i="0" dirty="0">
                <a:effectLst/>
              </a:rPr>
              <a:t>2002</a:t>
            </a:r>
            <a:r>
              <a:rPr lang="en-US" sz="2300" b="0" i="0" dirty="0">
                <a:effectLst/>
              </a:rPr>
              <a:t>, </a:t>
            </a:r>
            <a:r>
              <a:rPr lang="en-US" sz="2300" b="0" i="1" dirty="0">
                <a:effectLst/>
              </a:rPr>
              <a:t>17</a:t>
            </a:r>
            <a:r>
              <a:rPr lang="en-US" sz="2300" b="0" i="0" dirty="0">
                <a:effectLst/>
              </a:rPr>
              <a:t>, 275–277. </a:t>
            </a:r>
          </a:p>
          <a:p>
            <a:pPr marL="285750" indent="-285750" algn="just">
              <a:buFont typeface="Wingdings" panose="05000000000000000000" pitchFamily="2" charset="2"/>
              <a:buChar char="§"/>
            </a:pPr>
            <a:r>
              <a:rPr lang="en-US" sz="2300" b="0" i="0" dirty="0">
                <a:effectLst/>
              </a:rPr>
              <a:t>Bulgari, R.; </a:t>
            </a:r>
            <a:r>
              <a:rPr lang="en-US" sz="2300" b="0" i="0" dirty="0" err="1">
                <a:effectLst/>
              </a:rPr>
              <a:t>Cocetta</a:t>
            </a:r>
            <a:r>
              <a:rPr lang="en-US" sz="2300" b="0" i="0" dirty="0">
                <a:effectLst/>
              </a:rPr>
              <a:t>, G.; </a:t>
            </a:r>
            <a:r>
              <a:rPr lang="en-US" sz="2300" b="0" i="0" dirty="0" err="1">
                <a:effectLst/>
              </a:rPr>
              <a:t>Trivellini</a:t>
            </a:r>
            <a:r>
              <a:rPr lang="en-US" sz="2300" b="0" i="0" dirty="0">
                <a:effectLst/>
              </a:rPr>
              <a:t>, A.; </a:t>
            </a:r>
            <a:r>
              <a:rPr lang="en-US" sz="2300" b="0" i="0" dirty="0" err="1">
                <a:effectLst/>
              </a:rPr>
              <a:t>Vernieri</a:t>
            </a:r>
            <a:r>
              <a:rPr lang="en-US" sz="2300" b="0" i="0" dirty="0">
                <a:effectLst/>
              </a:rPr>
              <a:t>, P.; Ferrante, A. Biostimulants and crop responses: A review. </a:t>
            </a:r>
            <a:r>
              <a:rPr lang="en-US" sz="2300" b="0" i="1" dirty="0">
                <a:effectLst/>
              </a:rPr>
              <a:t>Biol. Agric. </a:t>
            </a:r>
            <a:r>
              <a:rPr lang="en-US" sz="2300" b="0" i="1" dirty="0" err="1">
                <a:effectLst/>
              </a:rPr>
              <a:t>Hortic</a:t>
            </a:r>
            <a:r>
              <a:rPr lang="en-US" sz="2300" b="0" i="1" dirty="0">
                <a:effectLst/>
              </a:rPr>
              <a:t>.</a:t>
            </a:r>
            <a:r>
              <a:rPr lang="en-US" sz="2300" b="0" i="0" dirty="0">
                <a:effectLst/>
              </a:rPr>
              <a:t> </a:t>
            </a:r>
            <a:r>
              <a:rPr lang="en-US" sz="2300" b="1" i="0" dirty="0">
                <a:effectLst/>
              </a:rPr>
              <a:t>2015</a:t>
            </a:r>
            <a:r>
              <a:rPr lang="en-US" sz="2300" b="0" i="0" dirty="0">
                <a:effectLst/>
              </a:rPr>
              <a:t>, </a:t>
            </a:r>
            <a:r>
              <a:rPr lang="en-US" sz="2300" b="0" i="1" dirty="0">
                <a:effectLst/>
              </a:rPr>
              <a:t>31</a:t>
            </a:r>
            <a:r>
              <a:rPr lang="en-US" sz="2300" b="0" i="0" dirty="0">
                <a:effectLst/>
              </a:rPr>
              <a:t>, 1–17.</a:t>
            </a:r>
            <a:endParaRPr lang="en-US" sz="2300" dirty="0"/>
          </a:p>
          <a:p>
            <a:pPr marL="285750" indent="-285750" algn="just">
              <a:buFont typeface="Wingdings" panose="05000000000000000000" pitchFamily="2" charset="2"/>
              <a:buChar char="§"/>
            </a:pPr>
            <a:r>
              <a:rPr lang="en-US" sz="2300" dirty="0" err="1"/>
              <a:t>Daszkowska-Golec</a:t>
            </a:r>
            <a:r>
              <a:rPr lang="en-US" sz="2300" dirty="0"/>
              <a:t>, A., &amp; </a:t>
            </a:r>
            <a:r>
              <a:rPr lang="en-US" sz="2300" dirty="0" err="1"/>
              <a:t>Szarejko</a:t>
            </a:r>
            <a:r>
              <a:rPr lang="en-US" sz="2300" dirty="0"/>
              <a:t>, I. Open or close the gate - stomata action under the control of phytohormones in drought stress conditions. </a:t>
            </a:r>
            <a:r>
              <a:rPr lang="en-US" sz="2300" i="1" dirty="0"/>
              <a:t>Frontiers in plant science</a:t>
            </a:r>
            <a:r>
              <a:rPr lang="en-US" sz="2300" dirty="0"/>
              <a:t>, </a:t>
            </a:r>
            <a:r>
              <a:rPr lang="en-US" sz="2300" b="1" dirty="0"/>
              <a:t>2013</a:t>
            </a:r>
            <a:r>
              <a:rPr lang="en-US" sz="2300" dirty="0"/>
              <a:t> </a:t>
            </a:r>
            <a:r>
              <a:rPr lang="en-US" sz="2300" i="1" dirty="0"/>
              <a:t>4</a:t>
            </a:r>
            <a:r>
              <a:rPr lang="en-US" sz="2300" dirty="0"/>
              <a:t>, 138. </a:t>
            </a:r>
          </a:p>
        </p:txBody>
      </p:sp>
      <p:grpSp>
        <p:nvGrpSpPr>
          <p:cNvPr id="57" name="Ομάδα 56">
            <a:extLst>
              <a:ext uri="{FF2B5EF4-FFF2-40B4-BE49-F238E27FC236}">
                <a16:creationId xmlns:a16="http://schemas.microsoft.com/office/drawing/2014/main" id="{584338F1-6A27-7573-98D8-97E9898DF4CE}"/>
              </a:ext>
            </a:extLst>
          </p:cNvPr>
          <p:cNvGrpSpPr/>
          <p:nvPr/>
        </p:nvGrpSpPr>
        <p:grpSpPr>
          <a:xfrm>
            <a:off x="17157263" y="21268925"/>
            <a:ext cx="6180311" cy="660645"/>
            <a:chOff x="17159039" y="22259233"/>
            <a:chExt cx="6156905" cy="617827"/>
          </a:xfrm>
        </p:grpSpPr>
        <p:sp>
          <p:nvSpPr>
            <p:cNvPr id="9" name="TextBox 8">
              <a:extLst>
                <a:ext uri="{FF2B5EF4-FFF2-40B4-BE49-F238E27FC236}">
                  <a16:creationId xmlns:a16="http://schemas.microsoft.com/office/drawing/2014/main" id="{9CCE915E-55E3-C11F-6001-51937B292CBF}"/>
                </a:ext>
              </a:extLst>
            </p:cNvPr>
            <p:cNvSpPr txBox="1"/>
            <p:nvPr/>
          </p:nvSpPr>
          <p:spPr>
            <a:xfrm>
              <a:off x="17159039" y="22259233"/>
              <a:ext cx="6156905" cy="617827"/>
            </a:xfrm>
            <a:prstGeom prst="rect">
              <a:avLst/>
            </a:prstGeom>
            <a:solidFill>
              <a:srgbClr val="7E8282"/>
            </a:solidFill>
          </p:spPr>
          <p:txBody>
            <a:bodyPr wrap="square" rtlCol="0">
              <a:spAutoFit/>
            </a:bodyPr>
            <a:lstStyle/>
            <a:p>
              <a:endParaRPr lang="en-US" sz="1167" dirty="0"/>
            </a:p>
          </p:txBody>
        </p:sp>
        <p:sp>
          <p:nvSpPr>
            <p:cNvPr id="8" name="TextBox 7">
              <a:extLst>
                <a:ext uri="{FF2B5EF4-FFF2-40B4-BE49-F238E27FC236}">
                  <a16:creationId xmlns:a16="http://schemas.microsoft.com/office/drawing/2014/main" id="{9174BCBE-AEE2-36BF-E438-36194E68388C}"/>
                </a:ext>
              </a:extLst>
            </p:cNvPr>
            <p:cNvSpPr txBox="1"/>
            <p:nvPr/>
          </p:nvSpPr>
          <p:spPr>
            <a:xfrm>
              <a:off x="17621328" y="22353328"/>
              <a:ext cx="5206946" cy="461665"/>
            </a:xfrm>
            <a:prstGeom prst="rect">
              <a:avLst/>
            </a:prstGeom>
            <a:noFill/>
          </p:spPr>
          <p:txBody>
            <a:bodyPr wrap="square" rtlCol="0">
              <a:spAutoFit/>
            </a:bodyPr>
            <a:lstStyle/>
            <a:p>
              <a:pPr algn="ctr"/>
              <a:r>
                <a:rPr lang="en-US" sz="2400" b="1" dirty="0"/>
                <a:t>ACKNOWLEDGMENTS</a:t>
              </a:r>
              <a:endParaRPr lang="en-US" sz="1950" dirty="0">
                <a:solidFill>
                  <a:schemeClr val="bg1"/>
                </a:solidFill>
                <a:latin typeface="+mn-lt"/>
              </a:endParaRPr>
            </a:p>
          </p:txBody>
        </p:sp>
      </p:grpSp>
      <p:sp>
        <p:nvSpPr>
          <p:cNvPr id="17" name="TextBox 16">
            <a:extLst>
              <a:ext uri="{FF2B5EF4-FFF2-40B4-BE49-F238E27FC236}">
                <a16:creationId xmlns:a16="http://schemas.microsoft.com/office/drawing/2014/main" id="{C9699DD1-4E38-0A82-7DB9-624177372E11}"/>
              </a:ext>
            </a:extLst>
          </p:cNvPr>
          <p:cNvSpPr txBox="1"/>
          <p:nvPr/>
        </p:nvSpPr>
        <p:spPr>
          <a:xfrm>
            <a:off x="17317497" y="22103103"/>
            <a:ext cx="6020077" cy="2923877"/>
          </a:xfrm>
          <a:prstGeom prst="rect">
            <a:avLst/>
          </a:prstGeom>
          <a:solidFill>
            <a:schemeClr val="bg1"/>
          </a:solidFill>
        </p:spPr>
        <p:txBody>
          <a:bodyPr wrap="square" rtlCol="0">
            <a:spAutoFit/>
          </a:bodyPr>
          <a:lstStyle/>
          <a:p>
            <a:pPr algn="just"/>
            <a:r>
              <a:rPr kumimoji="0" lang="en-US" sz="2300" b="0" i="0" u="none" strike="noStrike" kern="0" cap="none" spc="0" normalizeH="0" baseline="0" noProof="0" dirty="0">
                <a:ln>
                  <a:noFill/>
                </a:ln>
                <a:solidFill>
                  <a:sysClr val="windowText" lastClr="000000"/>
                </a:solidFill>
                <a:effectLst/>
                <a:uLnTx/>
                <a:uFillTx/>
              </a:rPr>
              <a:t>This research has been co‐financed by the European Regional Development Fund of the European Union and Greek national funds through the Operational Program Competitiveness, Entrepreneurship and Innovation, under the call RESEARCH – CREATE – INNOVATE (project code:T2EDK-05281).</a:t>
            </a:r>
            <a:endParaRPr kumimoji="0" lang="x-none" sz="2300" b="0" i="0" u="none" strike="noStrike" kern="0" cap="none" spc="0" normalizeH="0" baseline="0" noProof="0" dirty="0">
              <a:ln>
                <a:noFill/>
              </a:ln>
              <a:solidFill>
                <a:sysClr val="windowText" lastClr="000000"/>
              </a:solidFill>
              <a:effectLst/>
              <a:uLnTx/>
              <a:uFillTx/>
            </a:endParaRPr>
          </a:p>
        </p:txBody>
      </p:sp>
      <p:grpSp>
        <p:nvGrpSpPr>
          <p:cNvPr id="58" name="Ομάδα 57">
            <a:extLst>
              <a:ext uri="{FF2B5EF4-FFF2-40B4-BE49-F238E27FC236}">
                <a16:creationId xmlns:a16="http://schemas.microsoft.com/office/drawing/2014/main" id="{DDF6FCC5-D16A-44F2-34A3-834E3ADC3B42}"/>
              </a:ext>
            </a:extLst>
          </p:cNvPr>
          <p:cNvGrpSpPr/>
          <p:nvPr/>
        </p:nvGrpSpPr>
        <p:grpSpPr>
          <a:xfrm>
            <a:off x="17083238" y="2801730"/>
            <a:ext cx="6270128" cy="581258"/>
            <a:chOff x="17083238" y="2801730"/>
            <a:chExt cx="6230930" cy="581258"/>
          </a:xfrm>
        </p:grpSpPr>
        <p:sp>
          <p:nvSpPr>
            <p:cNvPr id="34" name="TextBox 33"/>
            <p:cNvSpPr txBox="1"/>
            <p:nvPr/>
          </p:nvSpPr>
          <p:spPr>
            <a:xfrm>
              <a:off x="17157263" y="2801730"/>
              <a:ext cx="6156905" cy="581258"/>
            </a:xfrm>
            <a:prstGeom prst="rect">
              <a:avLst/>
            </a:prstGeom>
            <a:solidFill>
              <a:srgbClr val="7E8282"/>
            </a:solidFill>
          </p:spPr>
          <p:txBody>
            <a:bodyPr wrap="square" rtlCol="0">
              <a:spAutoFit/>
            </a:bodyPr>
            <a:lstStyle/>
            <a:p>
              <a:endParaRPr lang="en-US" sz="1167" dirty="0"/>
            </a:p>
          </p:txBody>
        </p:sp>
        <p:sp>
          <p:nvSpPr>
            <p:cNvPr id="35" name="TextBox 34"/>
            <p:cNvSpPr txBox="1"/>
            <p:nvPr/>
          </p:nvSpPr>
          <p:spPr>
            <a:xfrm>
              <a:off x="17083238" y="2878932"/>
              <a:ext cx="6101489" cy="461665"/>
            </a:xfrm>
            <a:prstGeom prst="rect">
              <a:avLst/>
            </a:prstGeom>
            <a:noFill/>
          </p:spPr>
          <p:txBody>
            <a:bodyPr wrap="square" rtlCol="0">
              <a:spAutoFit/>
            </a:bodyPr>
            <a:lstStyle/>
            <a:p>
              <a:pPr algn="ctr"/>
              <a:r>
                <a:rPr lang="en-US" sz="2400" b="1" dirty="0"/>
                <a:t>CONCLUSIONS</a:t>
              </a:r>
              <a:endParaRPr lang="el-GR" sz="2400" b="1" dirty="0"/>
            </a:p>
          </p:txBody>
        </p:sp>
      </p:grpSp>
      <p:pic>
        <p:nvPicPr>
          <p:cNvPr id="43" name="Picture 2" descr="Biocrop">
            <a:extLst>
              <a:ext uri="{FF2B5EF4-FFF2-40B4-BE49-F238E27FC236}">
                <a16:creationId xmlns:a16="http://schemas.microsoft.com/office/drawing/2014/main" id="{3F91AA40-0D4A-5D11-EE41-7340E9181F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8880" y="25726308"/>
            <a:ext cx="3137082" cy="1328516"/>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AGROLOGY SA - ΣΕΒΕ-Σύνδεσμος Εξαγωγέων">
            <a:extLst>
              <a:ext uri="{FF2B5EF4-FFF2-40B4-BE49-F238E27FC236}">
                <a16:creationId xmlns:a16="http://schemas.microsoft.com/office/drawing/2014/main" id="{60110072-F31C-37EA-823A-B17119A70E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08512" y="27228357"/>
            <a:ext cx="3120736" cy="1207542"/>
          </a:xfrm>
          <a:prstGeom prst="rect">
            <a:avLst/>
          </a:prstGeom>
          <a:noFill/>
          <a:extLst>
            <a:ext uri="{909E8E84-426E-40DD-AFC4-6F175D3DCCD1}">
              <a14:hiddenFill xmlns:a14="http://schemas.microsoft.com/office/drawing/2010/main">
                <a:solidFill>
                  <a:srgbClr val="FFFFFF"/>
                </a:solidFill>
              </a14:hiddenFill>
            </a:ext>
          </a:extLst>
        </p:spPr>
      </p:pic>
      <p:pic>
        <p:nvPicPr>
          <p:cNvPr id="49" name="Εικόνα 48" descr="Εικόνα που περιέχει εξωτερικός χώρος/ύπαιθρος, μοβ, φύση, θαμνίσκος&#10;&#10;Περιγραφή που δημιουργήθηκε αυτόματα">
            <a:extLst>
              <a:ext uri="{FF2B5EF4-FFF2-40B4-BE49-F238E27FC236}">
                <a16:creationId xmlns:a16="http://schemas.microsoft.com/office/drawing/2014/main" id="{311E9EC7-2043-E0B3-62E7-41E9B97BC44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1692965" y="22651174"/>
            <a:ext cx="3890119" cy="3106237"/>
          </a:xfrm>
          <a:prstGeom prst="rect">
            <a:avLst/>
          </a:prstGeom>
          <a:ln>
            <a:noFill/>
          </a:ln>
          <a:effectLst>
            <a:softEdge rad="112500"/>
          </a:effectLst>
        </p:spPr>
      </p:pic>
      <p:pic>
        <p:nvPicPr>
          <p:cNvPr id="46" name="Εικόνα 45" descr="Εικόνα που περιέχει κείμενο&#10;&#10;Περιγραφή που δημιουργήθηκε αυτόματα">
            <a:extLst>
              <a:ext uri="{FF2B5EF4-FFF2-40B4-BE49-F238E27FC236}">
                <a16:creationId xmlns:a16="http://schemas.microsoft.com/office/drawing/2014/main" id="{1E0F6987-D421-273A-91FC-A808BD514D15}"/>
              </a:ext>
            </a:extLst>
          </p:cNvPr>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71379" y="25340818"/>
            <a:ext cx="2785261" cy="1714006"/>
          </a:xfrm>
          <a:prstGeom prst="rect">
            <a:avLst/>
          </a:prstGeom>
        </p:spPr>
      </p:pic>
      <p:sp>
        <p:nvSpPr>
          <p:cNvPr id="42" name="TextBox 41">
            <a:extLst>
              <a:ext uri="{FF2B5EF4-FFF2-40B4-BE49-F238E27FC236}">
                <a16:creationId xmlns:a16="http://schemas.microsoft.com/office/drawing/2014/main" id="{3026E0F0-FB7C-590F-AF9E-D699D16DDF38}"/>
              </a:ext>
            </a:extLst>
          </p:cNvPr>
          <p:cNvSpPr txBox="1"/>
          <p:nvPr/>
        </p:nvSpPr>
        <p:spPr>
          <a:xfrm>
            <a:off x="11051803" y="26353540"/>
            <a:ext cx="5952062" cy="1508105"/>
          </a:xfrm>
          <a:prstGeom prst="rect">
            <a:avLst/>
          </a:prstGeom>
          <a:noFill/>
        </p:spPr>
        <p:txBody>
          <a:bodyPr wrap="square" rtlCol="0">
            <a:spAutoFit/>
          </a:bodyPr>
          <a:lstStyle/>
          <a:p>
            <a:pPr marL="342900" lvl="0" indent="-342900" algn="just">
              <a:buFont typeface="Wingdings" panose="05000000000000000000" pitchFamily="2" charset="2"/>
              <a:buChar char="§"/>
              <a:defRPr/>
            </a:pPr>
            <a:r>
              <a:rPr lang="en-US" sz="2300" dirty="0">
                <a:solidFill>
                  <a:prstClr val="black"/>
                </a:solidFill>
                <a:cs typeface="Arial" panose="020B0604020202020204" pitchFamily="34" charset="0"/>
              </a:rPr>
              <a:t>The graphical presentation of water use efficiency (WUE), depicts a linear biomass increase with increasing water supply (Fig. 1).</a:t>
            </a:r>
          </a:p>
        </p:txBody>
      </p:sp>
      <p:sp>
        <p:nvSpPr>
          <p:cNvPr id="44" name="TextBox 43">
            <a:extLst>
              <a:ext uri="{FF2B5EF4-FFF2-40B4-BE49-F238E27FC236}">
                <a16:creationId xmlns:a16="http://schemas.microsoft.com/office/drawing/2014/main" id="{BE8A2D8A-9818-FA85-9F01-2E9DA05B6E64}"/>
              </a:ext>
            </a:extLst>
          </p:cNvPr>
          <p:cNvSpPr txBox="1"/>
          <p:nvPr/>
        </p:nvSpPr>
        <p:spPr>
          <a:xfrm>
            <a:off x="5558319" y="12239783"/>
            <a:ext cx="5185230" cy="338554"/>
          </a:xfrm>
          <a:prstGeom prst="rect">
            <a:avLst/>
          </a:prstGeom>
          <a:noFill/>
        </p:spPr>
        <p:txBody>
          <a:bodyPr wrap="square" rtlCol="0">
            <a:spAutoFit/>
          </a:bodyPr>
          <a:lstStyle/>
          <a:p>
            <a:pPr algn="l"/>
            <a:r>
              <a:rPr lang="en-US" sz="1600" dirty="0"/>
              <a:t>*Total (mm): </a:t>
            </a:r>
            <a:r>
              <a:rPr lang="en-US" sz="1600" dirty="0" err="1"/>
              <a:t>Irrigation+precipitation</a:t>
            </a:r>
            <a:endParaRPr lang="el-GR" sz="1600" dirty="0"/>
          </a:p>
        </p:txBody>
      </p:sp>
      <p:pic>
        <p:nvPicPr>
          <p:cNvPr id="16" name="Εικόνα 15" descr="Εικόνα που περιέχει εξωτερικός χώρος/ύπαιθρος, βουνό, ουρανός, βλάστηση&#10;&#10;Περιγραφή που δημιουργήθηκε αυτόματα">
            <a:extLst>
              <a:ext uri="{FF2B5EF4-FFF2-40B4-BE49-F238E27FC236}">
                <a16:creationId xmlns:a16="http://schemas.microsoft.com/office/drawing/2014/main" id="{9A336A89-2E0E-A3F2-167F-3F915EF7C34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5400000">
            <a:off x="398178" y="17443171"/>
            <a:ext cx="4651629" cy="4980498"/>
          </a:xfrm>
          <a:prstGeom prst="rect">
            <a:avLst/>
          </a:prstGeom>
        </p:spPr>
      </p:pic>
      <p:sp>
        <p:nvSpPr>
          <p:cNvPr id="11" name="TextBox 10">
            <a:extLst>
              <a:ext uri="{FF2B5EF4-FFF2-40B4-BE49-F238E27FC236}">
                <a16:creationId xmlns:a16="http://schemas.microsoft.com/office/drawing/2014/main" id="{38DCD22B-2342-4DB2-04D9-74F79E9C3A66}"/>
              </a:ext>
            </a:extLst>
          </p:cNvPr>
          <p:cNvSpPr txBox="1"/>
          <p:nvPr/>
        </p:nvSpPr>
        <p:spPr>
          <a:xfrm>
            <a:off x="5579195" y="20428123"/>
            <a:ext cx="5236454" cy="1015663"/>
          </a:xfrm>
          <a:prstGeom prst="rect">
            <a:avLst/>
          </a:prstGeom>
          <a:noFill/>
        </p:spPr>
        <p:txBody>
          <a:bodyPr wrap="square">
            <a:spAutoFit/>
          </a:bodyPr>
          <a:lstStyle/>
          <a:p>
            <a:pPr algn="just"/>
            <a:r>
              <a:rPr lang="en-US" sz="2000" b="1" dirty="0"/>
              <a:t>Table 5. </a:t>
            </a:r>
            <a:r>
              <a:rPr lang="en-US" sz="2000" u="none" strike="noStrike" dirty="0">
                <a:effectLst/>
              </a:rPr>
              <a:t>Total fresh harvested yield (TFY; kg/ha) in relation to </a:t>
            </a:r>
            <a:r>
              <a:rPr lang="en-US" sz="2000" u="none" strike="noStrike" dirty="0" err="1">
                <a:effectLst/>
              </a:rPr>
              <a:t>biostimulant</a:t>
            </a:r>
            <a:r>
              <a:rPr lang="en-US" sz="2000" u="none" strike="noStrike" dirty="0">
                <a:effectLst/>
              </a:rPr>
              <a:t> application and deficit irrigation.</a:t>
            </a:r>
          </a:p>
        </p:txBody>
      </p:sp>
      <p:grpSp>
        <p:nvGrpSpPr>
          <p:cNvPr id="59" name="Ομάδα 58">
            <a:extLst>
              <a:ext uri="{FF2B5EF4-FFF2-40B4-BE49-F238E27FC236}">
                <a16:creationId xmlns:a16="http://schemas.microsoft.com/office/drawing/2014/main" id="{ABFAF608-1031-29E8-C59E-829BFCDCE8C4}"/>
              </a:ext>
            </a:extLst>
          </p:cNvPr>
          <p:cNvGrpSpPr/>
          <p:nvPr/>
        </p:nvGrpSpPr>
        <p:grpSpPr>
          <a:xfrm>
            <a:off x="5392114" y="2807635"/>
            <a:ext cx="11669408" cy="518721"/>
            <a:chOff x="5392114" y="2807636"/>
            <a:chExt cx="11669408" cy="502858"/>
          </a:xfrm>
        </p:grpSpPr>
        <p:sp>
          <p:nvSpPr>
            <p:cNvPr id="41" name="TextBox 40">
              <a:extLst>
                <a:ext uri="{FF2B5EF4-FFF2-40B4-BE49-F238E27FC236}">
                  <a16:creationId xmlns:a16="http://schemas.microsoft.com/office/drawing/2014/main" id="{A223A15F-2417-6092-A88A-FF6B87EBF32A}"/>
                </a:ext>
              </a:extLst>
            </p:cNvPr>
            <p:cNvSpPr txBox="1"/>
            <p:nvPr/>
          </p:nvSpPr>
          <p:spPr>
            <a:xfrm>
              <a:off x="5392114" y="2807636"/>
              <a:ext cx="11669408" cy="502858"/>
            </a:xfrm>
            <a:prstGeom prst="rect">
              <a:avLst/>
            </a:prstGeom>
            <a:solidFill>
              <a:srgbClr val="7E8282"/>
            </a:solidFill>
          </p:spPr>
          <p:txBody>
            <a:bodyPr wrap="square" rtlCol="0">
              <a:spAutoFit/>
            </a:bodyPr>
            <a:lstStyle/>
            <a:p>
              <a:endParaRPr lang="en-US" sz="1167" dirty="0"/>
            </a:p>
          </p:txBody>
        </p:sp>
        <p:sp>
          <p:nvSpPr>
            <p:cNvPr id="33" name="TextBox 32"/>
            <p:cNvSpPr txBox="1"/>
            <p:nvPr/>
          </p:nvSpPr>
          <p:spPr>
            <a:xfrm>
              <a:off x="9442677" y="2842157"/>
              <a:ext cx="4332359" cy="461665"/>
            </a:xfrm>
            <a:prstGeom prst="rect">
              <a:avLst/>
            </a:prstGeom>
            <a:noFill/>
          </p:spPr>
          <p:txBody>
            <a:bodyPr wrap="square" rtlCol="0">
              <a:spAutoFit/>
            </a:bodyPr>
            <a:lstStyle/>
            <a:p>
              <a:pPr algn="ctr"/>
              <a:r>
                <a:rPr lang="en-US" sz="2400" b="1" dirty="0"/>
                <a:t>RESULTS AND DISCUSSION</a:t>
              </a:r>
              <a:endParaRPr lang="el-GR" sz="2400" b="1" dirty="0"/>
            </a:p>
          </p:txBody>
        </p:sp>
      </p:grpSp>
      <p:pic>
        <p:nvPicPr>
          <p:cNvPr id="47" name="Εικόνα 46" descr="Εικόνα που περιέχει άτομο, εσωτερικός χώρος, χέρια που κρατούν, φυτό&#10;&#10;Περιγραφή που δημιουργήθηκε αυτόματα">
            <a:extLst>
              <a:ext uri="{FF2B5EF4-FFF2-40B4-BE49-F238E27FC236}">
                <a16:creationId xmlns:a16="http://schemas.microsoft.com/office/drawing/2014/main" id="{8D6A0543-46BC-70AB-D09E-76997663BCA4}"/>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21519" t="3428" r="1211" b="4090"/>
          <a:stretch/>
        </p:blipFill>
        <p:spPr>
          <a:xfrm rot="5400000">
            <a:off x="-104692" y="25700913"/>
            <a:ext cx="3221208" cy="2594593"/>
          </a:xfrm>
          <a:prstGeom prst="rect">
            <a:avLst/>
          </a:prstGeom>
          <a:ln>
            <a:noFill/>
          </a:ln>
          <a:effectLst>
            <a:softEdge rad="112500"/>
          </a:effectLst>
        </p:spPr>
      </p:pic>
      <p:graphicFrame>
        <p:nvGraphicFramePr>
          <p:cNvPr id="10" name="Πίνακας 9">
            <a:extLst>
              <a:ext uri="{FF2B5EF4-FFF2-40B4-BE49-F238E27FC236}">
                <a16:creationId xmlns:a16="http://schemas.microsoft.com/office/drawing/2014/main" id="{A82BDA45-D196-C4D2-CE17-94820240B1D6}"/>
              </a:ext>
            </a:extLst>
          </p:cNvPr>
          <p:cNvGraphicFramePr>
            <a:graphicFrameLocks noGrp="1"/>
          </p:cNvGraphicFramePr>
          <p:nvPr>
            <p:extLst>
              <p:ext uri="{D42A27DB-BD31-4B8C-83A1-F6EECF244321}">
                <p14:modId xmlns:p14="http://schemas.microsoft.com/office/powerpoint/2010/main" val="55273056"/>
              </p:ext>
            </p:extLst>
          </p:nvPr>
        </p:nvGraphicFramePr>
        <p:xfrm>
          <a:off x="5567875" y="4517392"/>
          <a:ext cx="5411920" cy="4986276"/>
        </p:xfrm>
        <a:graphic>
          <a:graphicData uri="http://schemas.openxmlformats.org/drawingml/2006/table">
            <a:tbl>
              <a:tblPr>
                <a:tableStyleId>{0505E3EF-67EA-436B-97B2-0124C06EBD24}</a:tableStyleId>
              </a:tblPr>
              <a:tblGrid>
                <a:gridCol w="2900421">
                  <a:extLst>
                    <a:ext uri="{9D8B030D-6E8A-4147-A177-3AD203B41FA5}">
                      <a16:colId xmlns:a16="http://schemas.microsoft.com/office/drawing/2014/main" val="3261399722"/>
                    </a:ext>
                  </a:extLst>
                </a:gridCol>
                <a:gridCol w="2511499">
                  <a:extLst>
                    <a:ext uri="{9D8B030D-6E8A-4147-A177-3AD203B41FA5}">
                      <a16:colId xmlns:a16="http://schemas.microsoft.com/office/drawing/2014/main" val="1144670294"/>
                    </a:ext>
                  </a:extLst>
                </a:gridCol>
              </a:tblGrid>
              <a:tr h="688596">
                <a:tc gridSpan="2">
                  <a:txBody>
                    <a:bodyPr/>
                    <a:lstStyle/>
                    <a:p>
                      <a:pPr algn="ctr" fontAlgn="b"/>
                      <a:r>
                        <a:rPr lang="en-US" sz="2300" u="none" strike="noStrike" dirty="0">
                          <a:effectLst/>
                          <a:latin typeface="Arial" panose="020B0604020202020204" pitchFamily="34" charset="0"/>
                          <a:cs typeface="Arial" panose="020B0604020202020204" pitchFamily="34" charset="0"/>
                        </a:rPr>
                        <a:t>ESSENTIAL OIL CONCENTRATION (%)</a:t>
                      </a:r>
                      <a:endParaRPr lang="en-US" sz="2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r>
                        <a:rPr lang="en-US" sz="1600" u="none" strike="noStrike" dirty="0">
                          <a:effectLst/>
                        </a:rPr>
                        <a:t>ESSENTIAL OIL CONCENTRATION (%)</a:t>
                      </a:r>
                      <a:endParaRPr lang="en-US" sz="16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47443491"/>
                  </a:ext>
                </a:extLst>
              </a:tr>
              <a:tr h="348001">
                <a:tc gridSpan="2">
                  <a:txBody>
                    <a:bodyPr/>
                    <a:lstStyle/>
                    <a:p>
                      <a:pPr algn="ctr" fontAlgn="b"/>
                      <a:r>
                        <a:rPr lang="en-US" sz="2300" u="none" strike="noStrike" dirty="0">
                          <a:effectLst/>
                          <a:latin typeface="Arial" panose="020B0604020202020204" pitchFamily="34" charset="0"/>
                          <a:cs typeface="Arial" panose="020B0604020202020204" pitchFamily="34" charset="0"/>
                        </a:rPr>
                        <a:t>IRRIGATION</a:t>
                      </a:r>
                      <a:endParaRPr lang="en-US" sz="2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077344366"/>
                  </a:ext>
                </a:extLst>
              </a:tr>
              <a:tr h="348001">
                <a:tc>
                  <a:txBody>
                    <a:bodyPr/>
                    <a:lstStyle/>
                    <a:p>
                      <a:pPr algn="ctr" fontAlgn="b"/>
                      <a:r>
                        <a:rPr lang="en-US" sz="2300" u="none" strike="noStrike" dirty="0">
                          <a:effectLst/>
                          <a:latin typeface="Arial" panose="020B0604020202020204" pitchFamily="34" charset="0"/>
                          <a:cs typeface="Arial" panose="020B0604020202020204" pitchFamily="34" charset="0"/>
                        </a:rPr>
                        <a:t>I1</a:t>
                      </a:r>
                      <a:endParaRPr lang="en-US" sz="2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1.86</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9669040"/>
                  </a:ext>
                </a:extLst>
              </a:tr>
              <a:tr h="348001">
                <a:tc>
                  <a:txBody>
                    <a:bodyPr/>
                    <a:lstStyle/>
                    <a:p>
                      <a:pPr algn="ctr" fontAlgn="b"/>
                      <a:r>
                        <a:rPr lang="en-US" sz="2300" u="none" strike="noStrike">
                          <a:effectLst/>
                          <a:latin typeface="Arial" panose="020B0604020202020204" pitchFamily="34" charset="0"/>
                          <a:cs typeface="Arial" panose="020B0604020202020204" pitchFamily="34" charset="0"/>
                        </a:rPr>
                        <a:t>I2</a:t>
                      </a:r>
                      <a:endParaRPr lang="en-US" sz="23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1.38</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4419014"/>
                  </a:ext>
                </a:extLst>
              </a:tr>
              <a:tr h="348001">
                <a:tc>
                  <a:txBody>
                    <a:bodyPr/>
                    <a:lstStyle/>
                    <a:p>
                      <a:pPr algn="ctr" fontAlgn="b"/>
                      <a:r>
                        <a:rPr lang="en-US" sz="2300" u="none" strike="noStrike" dirty="0">
                          <a:effectLst/>
                          <a:latin typeface="Arial" panose="020B0604020202020204" pitchFamily="34" charset="0"/>
                          <a:cs typeface="Arial" panose="020B0604020202020204" pitchFamily="34" charset="0"/>
                        </a:rPr>
                        <a:t>I3</a:t>
                      </a:r>
                      <a:endParaRPr lang="en-US" sz="2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0.99</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345482"/>
                  </a:ext>
                </a:extLst>
              </a:tr>
              <a:tr h="348001">
                <a:tc>
                  <a:txBody>
                    <a:bodyPr/>
                    <a:lstStyle/>
                    <a:p>
                      <a:pPr algn="ctr" fontAlgn="b"/>
                      <a:r>
                        <a:rPr lang="en-US" sz="2300" u="none" strike="noStrike">
                          <a:effectLst/>
                          <a:latin typeface="Arial" panose="020B0604020202020204" pitchFamily="34" charset="0"/>
                          <a:cs typeface="Arial" panose="020B0604020202020204" pitchFamily="34" charset="0"/>
                        </a:rPr>
                        <a:t>LSD</a:t>
                      </a:r>
                      <a:endParaRPr lang="en-US" sz="23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0.279</a:t>
                      </a:r>
                      <a:endParaRPr lang="el-GR" sz="2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5140378"/>
                  </a:ext>
                </a:extLst>
              </a:tr>
              <a:tr h="348001">
                <a:tc gridSpan="2">
                  <a:txBody>
                    <a:bodyPr/>
                    <a:lstStyle/>
                    <a:p>
                      <a:pPr algn="ctr" fontAlgn="b"/>
                      <a:r>
                        <a:rPr lang="en-US" sz="2300" u="none" strike="noStrike" dirty="0">
                          <a:effectLst/>
                          <a:latin typeface="Arial" panose="020B0604020202020204" pitchFamily="34" charset="0"/>
                          <a:cs typeface="Arial" panose="020B0604020202020204" pitchFamily="34" charset="0"/>
                        </a:rPr>
                        <a:t>BIOSTIMULANTS</a:t>
                      </a:r>
                      <a:endParaRPr lang="en-US" sz="2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3252122182"/>
                  </a:ext>
                </a:extLst>
              </a:tr>
              <a:tr h="348001">
                <a:tc>
                  <a:txBody>
                    <a:bodyPr/>
                    <a:lstStyle/>
                    <a:p>
                      <a:pPr algn="ctr" fontAlgn="b"/>
                      <a:r>
                        <a:rPr lang="en-US" sz="2300" u="none" strike="noStrike">
                          <a:effectLst/>
                          <a:latin typeface="Arial" panose="020B0604020202020204" pitchFamily="34" charset="0"/>
                          <a:cs typeface="Arial" panose="020B0604020202020204" pitchFamily="34" charset="0"/>
                        </a:rPr>
                        <a:t>Tr1</a:t>
                      </a:r>
                      <a:endParaRPr lang="en-US" sz="23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a:effectLst/>
                          <a:latin typeface="Arial" panose="020B0604020202020204" pitchFamily="34" charset="0"/>
                          <a:cs typeface="Arial" panose="020B0604020202020204" pitchFamily="34" charset="0"/>
                        </a:rPr>
                        <a:t>0.98</a:t>
                      </a:r>
                      <a:endParaRPr lang="el-GR" sz="2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9328705"/>
                  </a:ext>
                </a:extLst>
              </a:tr>
              <a:tr h="348001">
                <a:tc>
                  <a:txBody>
                    <a:bodyPr/>
                    <a:lstStyle/>
                    <a:p>
                      <a:pPr algn="ctr" fontAlgn="b"/>
                      <a:r>
                        <a:rPr lang="en-US" sz="2300" u="none" strike="noStrike">
                          <a:effectLst/>
                          <a:latin typeface="Arial" panose="020B0604020202020204" pitchFamily="34" charset="0"/>
                          <a:cs typeface="Arial" panose="020B0604020202020204" pitchFamily="34" charset="0"/>
                        </a:rPr>
                        <a:t>Tr2</a:t>
                      </a:r>
                      <a:endParaRPr lang="en-US" sz="23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1.53</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5765525"/>
                  </a:ext>
                </a:extLst>
              </a:tr>
              <a:tr h="348001">
                <a:tc>
                  <a:txBody>
                    <a:bodyPr/>
                    <a:lstStyle/>
                    <a:p>
                      <a:pPr algn="ctr" fontAlgn="b"/>
                      <a:r>
                        <a:rPr lang="en-US" sz="2300" u="none" strike="noStrike">
                          <a:effectLst/>
                          <a:latin typeface="Arial" panose="020B0604020202020204" pitchFamily="34" charset="0"/>
                          <a:cs typeface="Arial" panose="020B0604020202020204" pitchFamily="34" charset="0"/>
                        </a:rPr>
                        <a:t>Tr3</a:t>
                      </a:r>
                      <a:endParaRPr lang="en-US" sz="23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1.38</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08227"/>
                  </a:ext>
                </a:extLst>
              </a:tr>
              <a:tr h="348001">
                <a:tc>
                  <a:txBody>
                    <a:bodyPr/>
                    <a:lstStyle/>
                    <a:p>
                      <a:pPr algn="ctr" fontAlgn="b"/>
                      <a:r>
                        <a:rPr lang="en-US" sz="2300" b="0" u="none" strike="noStrike" dirty="0">
                          <a:effectLst/>
                          <a:latin typeface="Arial" panose="020B0604020202020204" pitchFamily="34" charset="0"/>
                          <a:cs typeface="Arial" panose="020B0604020202020204" pitchFamily="34" charset="0"/>
                        </a:rPr>
                        <a:t>Tr4</a:t>
                      </a:r>
                      <a:endParaRPr lang="en-US"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1.67</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2244924"/>
                  </a:ext>
                </a:extLst>
              </a:tr>
              <a:tr h="348001">
                <a:tc>
                  <a:txBody>
                    <a:bodyPr/>
                    <a:lstStyle/>
                    <a:p>
                      <a:pPr algn="ctr" fontAlgn="b"/>
                      <a:r>
                        <a:rPr lang="en-US" sz="2300" u="none" strike="noStrike">
                          <a:effectLst/>
                          <a:latin typeface="Arial" panose="020B0604020202020204" pitchFamily="34" charset="0"/>
                          <a:cs typeface="Arial" panose="020B0604020202020204" pitchFamily="34" charset="0"/>
                        </a:rPr>
                        <a:t>Tr5</a:t>
                      </a:r>
                      <a:endParaRPr lang="en-US" sz="23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1.49</a:t>
                      </a:r>
                      <a:endParaRPr lang="el-GR" sz="2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8174293"/>
                  </a:ext>
                </a:extLst>
              </a:tr>
              <a:tr h="348001">
                <a:tc>
                  <a:txBody>
                    <a:bodyPr/>
                    <a:lstStyle/>
                    <a:p>
                      <a:pPr algn="ctr" fontAlgn="b"/>
                      <a:r>
                        <a:rPr lang="en-US" sz="2300" u="none" strike="noStrike" dirty="0">
                          <a:effectLst/>
                          <a:latin typeface="Arial" panose="020B0604020202020204" pitchFamily="34" charset="0"/>
                          <a:cs typeface="Arial" panose="020B0604020202020204" pitchFamily="34" charset="0"/>
                        </a:rPr>
                        <a:t>LSD</a:t>
                      </a:r>
                      <a:endParaRPr lang="en-US" sz="2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2300" u="none" strike="noStrike" dirty="0">
                          <a:effectLst/>
                          <a:latin typeface="Arial" panose="020B0604020202020204" pitchFamily="34" charset="0"/>
                          <a:cs typeface="Arial" panose="020B0604020202020204" pitchFamily="34" charset="0"/>
                        </a:rPr>
                        <a:t>0.240</a:t>
                      </a:r>
                      <a:endParaRPr lang="el-GR" sz="2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8933134"/>
                  </a:ext>
                </a:extLst>
              </a:tr>
            </a:tbl>
          </a:graphicData>
        </a:graphic>
      </p:graphicFrame>
      <p:graphicFrame>
        <p:nvGraphicFramePr>
          <p:cNvPr id="60" name="Πίνακας 59"/>
          <p:cNvGraphicFramePr>
            <a:graphicFrameLocks noGrp="1"/>
          </p:cNvGraphicFramePr>
          <p:nvPr>
            <p:extLst>
              <p:ext uri="{D42A27DB-BD31-4B8C-83A1-F6EECF244321}">
                <p14:modId xmlns:p14="http://schemas.microsoft.com/office/powerpoint/2010/main" val="2450542354"/>
              </p:ext>
            </p:extLst>
          </p:nvPr>
        </p:nvGraphicFramePr>
        <p:xfrm>
          <a:off x="5563445" y="21529004"/>
          <a:ext cx="5461001" cy="6939799"/>
        </p:xfrm>
        <a:graphic>
          <a:graphicData uri="http://schemas.openxmlformats.org/drawingml/2006/table">
            <a:tbl>
              <a:tblPr firstRow="1" firstCol="1" bandRow="1">
                <a:tableStyleId>{5C22544A-7EE6-4342-B048-85BDC9FD1C3A}</a:tableStyleId>
              </a:tblPr>
              <a:tblGrid>
                <a:gridCol w="2184288">
                  <a:extLst>
                    <a:ext uri="{9D8B030D-6E8A-4147-A177-3AD203B41FA5}">
                      <a16:colId xmlns:a16="http://schemas.microsoft.com/office/drawing/2014/main" val="649179464"/>
                    </a:ext>
                  </a:extLst>
                </a:gridCol>
                <a:gridCol w="2184288">
                  <a:extLst>
                    <a:ext uri="{9D8B030D-6E8A-4147-A177-3AD203B41FA5}">
                      <a16:colId xmlns:a16="http://schemas.microsoft.com/office/drawing/2014/main" val="2069594907"/>
                    </a:ext>
                  </a:extLst>
                </a:gridCol>
                <a:gridCol w="1092425">
                  <a:extLst>
                    <a:ext uri="{9D8B030D-6E8A-4147-A177-3AD203B41FA5}">
                      <a16:colId xmlns:a16="http://schemas.microsoft.com/office/drawing/2014/main" val="2735748884"/>
                    </a:ext>
                  </a:extLst>
                </a:gridCol>
              </a:tblGrid>
              <a:tr h="753754">
                <a:tc>
                  <a:txBody>
                    <a:bodyPr/>
                    <a:lstStyle/>
                    <a:p>
                      <a:pPr algn="ctr" fontAlgn="b"/>
                      <a:r>
                        <a:rPr lang="en-US" sz="2300" b="0" u="none" strike="noStrike" dirty="0">
                          <a:solidFill>
                            <a:schemeClr val="tx1"/>
                          </a:solidFill>
                          <a:effectLst/>
                          <a:latin typeface="Arial" panose="020B0604020202020204" pitchFamily="34" charset="0"/>
                          <a:cs typeface="Arial" panose="020B0604020202020204" pitchFamily="34" charset="0"/>
                        </a:rPr>
                        <a:t>Irrigation</a:t>
                      </a:r>
                      <a:endParaRPr lang="en-US"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solidFill>
                      <a:schemeClr val="bg2"/>
                    </a:solidFill>
                  </a:tcPr>
                </a:tc>
                <a:tc>
                  <a:txBody>
                    <a:bodyPr/>
                    <a:lstStyle/>
                    <a:p>
                      <a:pPr algn="ctr" fontAlgn="b"/>
                      <a:r>
                        <a:rPr lang="en-US" sz="2300" b="0" u="none" strike="noStrike" dirty="0" err="1">
                          <a:solidFill>
                            <a:schemeClr val="tx1"/>
                          </a:solidFill>
                          <a:effectLst/>
                          <a:latin typeface="Arial" panose="020B0604020202020204" pitchFamily="34" charset="0"/>
                          <a:cs typeface="Arial" panose="020B0604020202020204" pitchFamily="34" charset="0"/>
                        </a:rPr>
                        <a:t>Biostimulants</a:t>
                      </a:r>
                      <a:endParaRPr lang="en-US" sz="23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solidFill>
                      <a:schemeClr val="bg2"/>
                    </a:solidFill>
                  </a:tcPr>
                </a:tc>
                <a:tc>
                  <a:txBody>
                    <a:bodyPr/>
                    <a:lstStyle/>
                    <a:p>
                      <a:pPr>
                        <a:lnSpc>
                          <a:spcPct val="107000"/>
                        </a:lnSpc>
                        <a:spcAft>
                          <a:spcPts val="800"/>
                        </a:spcAft>
                      </a:pPr>
                      <a:r>
                        <a:rPr lang="el-GR" sz="2300" b="0" u="none" strike="noStrike" kern="1200" dirty="0">
                          <a:solidFill>
                            <a:schemeClr val="tx1"/>
                          </a:solidFill>
                          <a:effectLst/>
                          <a:latin typeface="Arial" panose="020B0604020202020204" pitchFamily="34" charset="0"/>
                          <a:ea typeface="+mn-ea"/>
                          <a:cs typeface="Arial" panose="020B0604020202020204" pitchFamily="34" charset="0"/>
                        </a:rPr>
                        <a:t>T</a:t>
                      </a:r>
                      <a:r>
                        <a:rPr lang="en-US" sz="2300" b="0" u="none" strike="noStrike" kern="1200" dirty="0">
                          <a:solidFill>
                            <a:schemeClr val="tx1"/>
                          </a:solidFill>
                          <a:effectLst/>
                          <a:latin typeface="Arial" panose="020B0604020202020204" pitchFamily="34" charset="0"/>
                          <a:ea typeface="+mn-ea"/>
                          <a:cs typeface="Arial" panose="020B0604020202020204" pitchFamily="34" charset="0"/>
                        </a:rPr>
                        <a:t>.F</a:t>
                      </a:r>
                      <a:r>
                        <a:rPr lang="el-GR" sz="2300" b="0" u="none" strike="noStrike" kern="1200" dirty="0">
                          <a:solidFill>
                            <a:schemeClr val="tx1"/>
                          </a:solidFill>
                          <a:effectLst/>
                          <a:latin typeface="Arial" panose="020B0604020202020204" pitchFamily="34" charset="0"/>
                          <a:ea typeface="+mn-ea"/>
                          <a:cs typeface="Arial" panose="020B0604020202020204" pitchFamily="34" charset="0"/>
                        </a:rPr>
                        <a:t>.</a:t>
                      </a:r>
                      <a:r>
                        <a:rPr lang="en-US" sz="2300" b="0" u="none" strike="noStrike" kern="1200" dirty="0">
                          <a:solidFill>
                            <a:schemeClr val="tx1"/>
                          </a:solidFill>
                          <a:effectLst/>
                          <a:latin typeface="Arial" panose="020B0604020202020204" pitchFamily="34" charset="0"/>
                          <a:ea typeface="+mn-ea"/>
                          <a:cs typeface="Arial" panose="020B0604020202020204" pitchFamily="34" charset="0"/>
                        </a:rPr>
                        <a:t>Y</a:t>
                      </a:r>
                      <a:r>
                        <a:rPr lang="el-GR" sz="2300" b="0" u="none" strike="noStrike" kern="1200" dirty="0">
                          <a:solidFill>
                            <a:schemeClr val="tx1"/>
                          </a:solidFill>
                          <a:effectLst/>
                          <a:latin typeface="Arial" panose="020B0604020202020204" pitchFamily="34" charset="0"/>
                          <a:ea typeface="+mn-ea"/>
                          <a:cs typeface="Arial" panose="020B0604020202020204" pitchFamily="34" charset="0"/>
                        </a:rPr>
                        <a:t>. K</a:t>
                      </a:r>
                      <a:r>
                        <a:rPr lang="en-US" sz="2300" b="0" u="none" strike="noStrike" kern="1200" dirty="0">
                          <a:solidFill>
                            <a:schemeClr val="tx1"/>
                          </a:solidFill>
                          <a:effectLst/>
                          <a:latin typeface="Arial" panose="020B0604020202020204" pitchFamily="34" charset="0"/>
                          <a:ea typeface="+mn-ea"/>
                          <a:cs typeface="Arial" panose="020B0604020202020204" pitchFamily="34" charset="0"/>
                        </a:rPr>
                        <a:t>g</a:t>
                      </a:r>
                      <a:r>
                        <a:rPr lang="el-GR" sz="2300" b="0" u="none" strike="noStrike" kern="1200" dirty="0">
                          <a:solidFill>
                            <a:schemeClr val="tx1"/>
                          </a:solidFill>
                          <a:effectLst/>
                          <a:latin typeface="Arial" panose="020B0604020202020204" pitchFamily="34" charset="0"/>
                          <a:ea typeface="+mn-ea"/>
                          <a:cs typeface="Arial" panose="020B0604020202020204" pitchFamily="34" charset="0"/>
                        </a:rPr>
                        <a:t>/</a:t>
                      </a:r>
                      <a:r>
                        <a:rPr lang="en-US" sz="2300" b="0" u="none" strike="noStrike" kern="1200" dirty="0">
                          <a:solidFill>
                            <a:schemeClr val="tx1"/>
                          </a:solidFill>
                          <a:effectLst/>
                          <a:latin typeface="Arial" panose="020B0604020202020204" pitchFamily="34" charset="0"/>
                          <a:ea typeface="+mn-ea"/>
                          <a:cs typeface="Arial" panose="020B0604020202020204" pitchFamily="34" charset="0"/>
                        </a:rPr>
                        <a:t>ha</a:t>
                      </a:r>
                      <a:endParaRPr lang="el-GR" sz="2300" b="0" u="none" strike="noStrike" kern="1200" dirty="0">
                        <a:solidFill>
                          <a:schemeClr val="tx1"/>
                        </a:solidFill>
                        <a:effectLst/>
                        <a:latin typeface="Arial" panose="020B0604020202020204" pitchFamily="34" charset="0"/>
                        <a:ea typeface="+mn-ea"/>
                        <a:cs typeface="Arial" panose="020B0604020202020204" pitchFamily="34" charset="0"/>
                      </a:endParaRPr>
                    </a:p>
                  </a:txBody>
                  <a:tcPr marL="7620" marR="7620" marT="7620" marB="0" anchor="ctr">
                    <a:solidFill>
                      <a:schemeClr val="bg2"/>
                    </a:solidFill>
                  </a:tcPr>
                </a:tc>
                <a:extLst>
                  <a:ext uri="{0D108BD9-81ED-4DB2-BD59-A6C34878D82A}">
                    <a16:rowId xmlns:a16="http://schemas.microsoft.com/office/drawing/2014/main" val="291459039"/>
                  </a:ext>
                </a:extLst>
              </a:tr>
              <a:tr h="252095">
                <a:tc rowSpan="5">
                  <a:txBody>
                    <a:bodyPr/>
                    <a:lstStyle/>
                    <a:p>
                      <a:pPr marL="0" algn="ctr" defTabSz="2339950" rtl="0" eaLnBrk="1" fontAlgn="b" latinLnBrk="0" hangingPunct="1">
                        <a:lnSpc>
                          <a:spcPct val="107000"/>
                        </a:lnSpc>
                        <a:spcAft>
                          <a:spcPts val="800"/>
                        </a:spcAft>
                      </a:pPr>
                      <a:r>
                        <a:rPr lang="en-US" sz="2300" b="0" i="0" u="none" strike="noStrike" kern="1200" dirty="0">
                          <a:solidFill>
                            <a:srgbClr val="000000"/>
                          </a:solidFill>
                          <a:effectLst/>
                          <a:latin typeface="Arial" panose="020B0604020202020204" pitchFamily="34" charset="0"/>
                          <a:ea typeface="+mn-ea"/>
                          <a:cs typeface="Arial" panose="020B0604020202020204" pitchFamily="34" charset="0"/>
                        </a:rPr>
                        <a:t>1</a:t>
                      </a:r>
                      <a:endParaRPr lang="el-GR" sz="23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620" marR="7620" marT="7620" marB="0" anchor="ctr">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a:t>
                      </a:r>
                    </a:p>
                  </a:txBody>
                  <a:tcPr marL="7620" marR="7620" marT="7620" marB="0" anchor="b">
                    <a:solidFill>
                      <a:schemeClr val="bg2"/>
                    </a:solidFill>
                  </a:tcPr>
                </a:tc>
                <a:tc>
                  <a:txBody>
                    <a:bodyPr/>
                    <a:lstStyle/>
                    <a:p>
                      <a:pPr>
                        <a:lnSpc>
                          <a:spcPct val="107000"/>
                        </a:lnSpc>
                        <a:spcAft>
                          <a:spcPts val="800"/>
                        </a:spcAft>
                      </a:pPr>
                      <a:r>
                        <a:rPr lang="el-GR" sz="2300" u="none" strike="noStrike" kern="1200">
                          <a:solidFill>
                            <a:schemeClr val="dk1"/>
                          </a:solidFill>
                          <a:effectLst/>
                          <a:latin typeface="Arial" panose="020B0604020202020204" pitchFamily="34" charset="0"/>
                          <a:ea typeface="+mn-ea"/>
                          <a:cs typeface="Arial" panose="020B0604020202020204" pitchFamily="34" charset="0"/>
                        </a:rPr>
                        <a:t>174.3</a:t>
                      </a:r>
                    </a:p>
                  </a:txBody>
                  <a:tcPr marL="7620" marR="7620" marT="7620" marB="0" anchor="b">
                    <a:solidFill>
                      <a:schemeClr val="bg2"/>
                    </a:solidFill>
                  </a:tcPr>
                </a:tc>
                <a:extLst>
                  <a:ext uri="{0D108BD9-81ED-4DB2-BD59-A6C34878D82A}">
                    <a16:rowId xmlns:a16="http://schemas.microsoft.com/office/drawing/2014/main" val="627737123"/>
                  </a:ext>
                </a:extLst>
              </a:tr>
              <a:tr h="353060">
                <a:tc vMerge="1">
                  <a:txBody>
                    <a:bodyPr/>
                    <a:lstStyle/>
                    <a:p>
                      <a:endParaRPr lang="el-GR"/>
                    </a:p>
                  </a:txBody>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2</a:t>
                      </a:r>
                    </a:p>
                  </a:txBody>
                  <a:tcPr marL="7620" marR="7620" marT="7620" marB="0" anchor="b">
                    <a:solidFill>
                      <a:schemeClr val="bg2"/>
                    </a:solidFill>
                  </a:tcPr>
                </a:tc>
                <a:tc>
                  <a:txBody>
                    <a:bodyPr/>
                    <a:lstStyle/>
                    <a:p>
                      <a:pPr>
                        <a:lnSpc>
                          <a:spcPct val="107000"/>
                        </a:lnSpc>
                        <a:spcAft>
                          <a:spcPts val="800"/>
                        </a:spcAft>
                      </a:pPr>
                      <a:r>
                        <a:rPr lang="el-GR" sz="2300" u="none" strike="noStrike" kern="1200">
                          <a:solidFill>
                            <a:schemeClr val="dk1"/>
                          </a:solidFill>
                          <a:effectLst/>
                          <a:latin typeface="Arial" panose="020B0604020202020204" pitchFamily="34" charset="0"/>
                          <a:ea typeface="+mn-ea"/>
                          <a:cs typeface="Arial" panose="020B0604020202020204" pitchFamily="34" charset="0"/>
                        </a:rPr>
                        <a:t>476.2</a:t>
                      </a:r>
                    </a:p>
                  </a:txBody>
                  <a:tcPr marL="7620" marR="7620" marT="7620" marB="0" anchor="b">
                    <a:solidFill>
                      <a:schemeClr val="bg2"/>
                    </a:solidFill>
                  </a:tcPr>
                </a:tc>
                <a:extLst>
                  <a:ext uri="{0D108BD9-81ED-4DB2-BD59-A6C34878D82A}">
                    <a16:rowId xmlns:a16="http://schemas.microsoft.com/office/drawing/2014/main" val="3035985968"/>
                  </a:ext>
                </a:extLst>
              </a:tr>
              <a:tr h="297815">
                <a:tc vMerge="1">
                  <a:txBody>
                    <a:bodyPr/>
                    <a:lstStyle/>
                    <a:p>
                      <a:endParaRPr lang="el-GR"/>
                    </a:p>
                  </a:txBody>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3</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410.5</a:t>
                      </a:r>
                    </a:p>
                  </a:txBody>
                  <a:tcPr marL="7620" marR="7620" marT="7620" marB="0" anchor="b">
                    <a:solidFill>
                      <a:schemeClr val="bg2"/>
                    </a:solidFill>
                  </a:tcPr>
                </a:tc>
                <a:extLst>
                  <a:ext uri="{0D108BD9-81ED-4DB2-BD59-A6C34878D82A}">
                    <a16:rowId xmlns:a16="http://schemas.microsoft.com/office/drawing/2014/main" val="247137783"/>
                  </a:ext>
                </a:extLst>
              </a:tr>
              <a:tr h="396875">
                <a:tc vMerge="1">
                  <a:txBody>
                    <a:bodyPr/>
                    <a:lstStyle/>
                    <a:p>
                      <a:endParaRPr lang="el-GR"/>
                    </a:p>
                  </a:txBody>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4</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384.6</a:t>
                      </a:r>
                    </a:p>
                  </a:txBody>
                  <a:tcPr marL="7620" marR="7620" marT="7620" marB="0" anchor="b">
                    <a:solidFill>
                      <a:schemeClr val="bg2"/>
                    </a:solidFill>
                  </a:tcPr>
                </a:tc>
                <a:extLst>
                  <a:ext uri="{0D108BD9-81ED-4DB2-BD59-A6C34878D82A}">
                    <a16:rowId xmlns:a16="http://schemas.microsoft.com/office/drawing/2014/main" val="1368932347"/>
                  </a:ext>
                </a:extLst>
              </a:tr>
              <a:tr h="396875">
                <a:tc vMerge="1">
                  <a:txBody>
                    <a:bodyPr/>
                    <a:lstStyle/>
                    <a:p>
                      <a:endParaRPr lang="el-GR"/>
                    </a:p>
                  </a:txBody>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5</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390.3</a:t>
                      </a:r>
                    </a:p>
                  </a:txBody>
                  <a:tcPr marL="7620" marR="7620" marT="7620" marB="0" anchor="b">
                    <a:solidFill>
                      <a:schemeClr val="bg2"/>
                    </a:solidFill>
                  </a:tcPr>
                </a:tc>
                <a:extLst>
                  <a:ext uri="{0D108BD9-81ED-4DB2-BD59-A6C34878D82A}">
                    <a16:rowId xmlns:a16="http://schemas.microsoft.com/office/drawing/2014/main" val="4114565671"/>
                  </a:ext>
                </a:extLst>
              </a:tr>
              <a:tr h="396875">
                <a:tc rowSpan="5">
                  <a:txBody>
                    <a:bodyPr/>
                    <a:lstStyle/>
                    <a:p>
                      <a:pPr marL="0" algn="ctr" defTabSz="2339950" rtl="0" eaLnBrk="1" fontAlgn="b" latinLnBrk="0" hangingPunct="1">
                        <a:lnSpc>
                          <a:spcPct val="107000"/>
                        </a:lnSpc>
                        <a:spcAft>
                          <a:spcPts val="800"/>
                        </a:spcAft>
                      </a:pPr>
                      <a:r>
                        <a:rPr lang="en-US" sz="2300" b="0" i="0" u="none" strike="noStrike" kern="1200" dirty="0">
                          <a:solidFill>
                            <a:srgbClr val="000000"/>
                          </a:solidFill>
                          <a:effectLst/>
                          <a:latin typeface="Arial" panose="020B0604020202020204" pitchFamily="34" charset="0"/>
                          <a:ea typeface="+mn-ea"/>
                          <a:cs typeface="Arial" panose="020B0604020202020204" pitchFamily="34" charset="0"/>
                        </a:rPr>
                        <a:t>2</a:t>
                      </a:r>
                      <a:endParaRPr lang="el-GR" sz="23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620" marR="7620" marT="7620" marB="0" anchor="ctr">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251.9</a:t>
                      </a:r>
                    </a:p>
                  </a:txBody>
                  <a:tcPr marL="7620" marR="7620" marT="7620" marB="0" anchor="b">
                    <a:solidFill>
                      <a:schemeClr val="bg2"/>
                    </a:solidFill>
                  </a:tcPr>
                </a:tc>
                <a:extLst>
                  <a:ext uri="{0D108BD9-81ED-4DB2-BD59-A6C34878D82A}">
                    <a16:rowId xmlns:a16="http://schemas.microsoft.com/office/drawing/2014/main" val="66254516"/>
                  </a:ext>
                </a:extLst>
              </a:tr>
              <a:tr h="396875">
                <a:tc vMerge="1">
                  <a:txBody>
                    <a:bodyPr/>
                    <a:lstStyle/>
                    <a:p>
                      <a:endParaRPr lang="el-GR"/>
                    </a:p>
                  </a:txBody>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2</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1020.4</a:t>
                      </a:r>
                    </a:p>
                  </a:txBody>
                  <a:tcPr marL="7620" marR="7620" marT="7620" marB="0" anchor="b">
                    <a:solidFill>
                      <a:schemeClr val="bg2"/>
                    </a:solidFill>
                  </a:tcPr>
                </a:tc>
                <a:extLst>
                  <a:ext uri="{0D108BD9-81ED-4DB2-BD59-A6C34878D82A}">
                    <a16:rowId xmlns:a16="http://schemas.microsoft.com/office/drawing/2014/main" val="3533644523"/>
                  </a:ext>
                </a:extLst>
              </a:tr>
              <a:tr h="396875">
                <a:tc vMerge="1">
                  <a:txBody>
                    <a:bodyPr/>
                    <a:lstStyle/>
                    <a:p>
                      <a:endParaRPr lang="el-GR"/>
                    </a:p>
                  </a:txBody>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3</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720.1</a:t>
                      </a:r>
                    </a:p>
                  </a:txBody>
                  <a:tcPr marL="7620" marR="7620" marT="7620" marB="0" anchor="b">
                    <a:solidFill>
                      <a:schemeClr val="bg2"/>
                    </a:solidFill>
                  </a:tcPr>
                </a:tc>
                <a:extLst>
                  <a:ext uri="{0D108BD9-81ED-4DB2-BD59-A6C34878D82A}">
                    <a16:rowId xmlns:a16="http://schemas.microsoft.com/office/drawing/2014/main" val="1156891279"/>
                  </a:ext>
                </a:extLst>
              </a:tr>
              <a:tr h="396875">
                <a:tc vMerge="1">
                  <a:txBody>
                    <a:bodyPr/>
                    <a:lstStyle/>
                    <a:p>
                      <a:endParaRPr lang="el-GR"/>
                    </a:p>
                  </a:txBody>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4</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795.2</a:t>
                      </a:r>
                    </a:p>
                  </a:txBody>
                  <a:tcPr marL="7620" marR="7620" marT="7620" marB="0" anchor="b">
                    <a:solidFill>
                      <a:schemeClr val="bg2"/>
                    </a:solidFill>
                  </a:tcPr>
                </a:tc>
                <a:extLst>
                  <a:ext uri="{0D108BD9-81ED-4DB2-BD59-A6C34878D82A}">
                    <a16:rowId xmlns:a16="http://schemas.microsoft.com/office/drawing/2014/main" val="1086779134"/>
                  </a:ext>
                </a:extLst>
              </a:tr>
              <a:tr h="396875">
                <a:tc vMerge="1">
                  <a:txBody>
                    <a:bodyPr/>
                    <a:lstStyle/>
                    <a:p>
                      <a:endParaRPr lang="el-GR"/>
                    </a:p>
                  </a:txBody>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5</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1373.8</a:t>
                      </a:r>
                    </a:p>
                  </a:txBody>
                  <a:tcPr marL="7620" marR="7620" marT="7620" marB="0" anchor="b">
                    <a:solidFill>
                      <a:schemeClr val="bg2"/>
                    </a:solidFill>
                  </a:tcPr>
                </a:tc>
                <a:extLst>
                  <a:ext uri="{0D108BD9-81ED-4DB2-BD59-A6C34878D82A}">
                    <a16:rowId xmlns:a16="http://schemas.microsoft.com/office/drawing/2014/main" val="302068682"/>
                  </a:ext>
                </a:extLst>
              </a:tr>
              <a:tr h="396875">
                <a:tc rowSpan="5">
                  <a:txBody>
                    <a:bodyPr/>
                    <a:lstStyle/>
                    <a:p>
                      <a:pPr marL="0" algn="ctr" defTabSz="2339950" rtl="0" eaLnBrk="1" fontAlgn="b" latinLnBrk="0" hangingPunct="1">
                        <a:lnSpc>
                          <a:spcPct val="107000"/>
                        </a:lnSpc>
                        <a:spcAft>
                          <a:spcPts val="800"/>
                        </a:spcAft>
                      </a:pPr>
                      <a:r>
                        <a:rPr lang="en-US" sz="2300" b="0" i="0" u="none" strike="noStrike" kern="1200" dirty="0">
                          <a:solidFill>
                            <a:srgbClr val="000000"/>
                          </a:solidFill>
                          <a:effectLst/>
                          <a:latin typeface="Arial" panose="020B0604020202020204" pitchFamily="34" charset="0"/>
                          <a:ea typeface="+mn-ea"/>
                          <a:cs typeface="Arial" panose="020B0604020202020204" pitchFamily="34" charset="0"/>
                        </a:rPr>
                        <a:t>3</a:t>
                      </a:r>
                      <a:endParaRPr lang="el-GR" sz="23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620" marR="7620" marT="7620" marB="0" anchor="ctr">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1045.4</a:t>
                      </a:r>
                    </a:p>
                  </a:txBody>
                  <a:tcPr marL="7620" marR="7620" marT="7620" marB="0" anchor="b">
                    <a:solidFill>
                      <a:schemeClr val="bg2"/>
                    </a:solidFill>
                  </a:tcPr>
                </a:tc>
                <a:extLst>
                  <a:ext uri="{0D108BD9-81ED-4DB2-BD59-A6C34878D82A}">
                    <a16:rowId xmlns:a16="http://schemas.microsoft.com/office/drawing/2014/main" val="3637931820"/>
                  </a:ext>
                </a:extLst>
              </a:tr>
              <a:tr h="396875">
                <a:tc vMerge="1">
                  <a:txBody>
                    <a:bodyPr/>
                    <a:lstStyle/>
                    <a:p>
                      <a:endParaRPr lang="el-GR"/>
                    </a:p>
                  </a:txBody>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2</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1087.3</a:t>
                      </a:r>
                    </a:p>
                  </a:txBody>
                  <a:tcPr marL="7620" marR="7620" marT="7620" marB="0" anchor="b">
                    <a:solidFill>
                      <a:schemeClr val="bg2"/>
                    </a:solidFill>
                  </a:tcPr>
                </a:tc>
                <a:extLst>
                  <a:ext uri="{0D108BD9-81ED-4DB2-BD59-A6C34878D82A}">
                    <a16:rowId xmlns:a16="http://schemas.microsoft.com/office/drawing/2014/main" val="2868790887"/>
                  </a:ext>
                </a:extLst>
              </a:tr>
              <a:tr h="396875">
                <a:tc vMerge="1">
                  <a:txBody>
                    <a:bodyPr/>
                    <a:lstStyle/>
                    <a:p>
                      <a:endParaRPr lang="el-GR"/>
                    </a:p>
                  </a:txBody>
                  <a:tcPr/>
                </a:tc>
                <a:tc>
                  <a:txBody>
                    <a:bodyPr/>
                    <a:lstStyle/>
                    <a:p>
                      <a:pPr>
                        <a:lnSpc>
                          <a:spcPct val="107000"/>
                        </a:lnSpc>
                        <a:spcAft>
                          <a:spcPts val="800"/>
                        </a:spcAft>
                      </a:pPr>
                      <a:r>
                        <a:rPr lang="el-GR" sz="2300" u="none" strike="noStrike" kern="1200">
                          <a:solidFill>
                            <a:schemeClr val="dk1"/>
                          </a:solidFill>
                          <a:effectLst/>
                          <a:latin typeface="Arial" panose="020B0604020202020204" pitchFamily="34" charset="0"/>
                          <a:ea typeface="+mn-ea"/>
                          <a:cs typeface="Arial" panose="020B0604020202020204" pitchFamily="34" charset="0"/>
                        </a:rPr>
                        <a:t>3</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1501.8</a:t>
                      </a:r>
                    </a:p>
                  </a:txBody>
                  <a:tcPr marL="7620" marR="7620" marT="7620" marB="0" anchor="b">
                    <a:solidFill>
                      <a:schemeClr val="bg2"/>
                    </a:solidFill>
                  </a:tcPr>
                </a:tc>
                <a:extLst>
                  <a:ext uri="{0D108BD9-81ED-4DB2-BD59-A6C34878D82A}">
                    <a16:rowId xmlns:a16="http://schemas.microsoft.com/office/drawing/2014/main" val="2671261380"/>
                  </a:ext>
                </a:extLst>
              </a:tr>
              <a:tr h="396875">
                <a:tc vMerge="1">
                  <a:txBody>
                    <a:bodyPr/>
                    <a:lstStyle/>
                    <a:p>
                      <a:endParaRPr lang="el-GR"/>
                    </a:p>
                  </a:txBody>
                  <a:tcPr/>
                </a:tc>
                <a:tc>
                  <a:txBody>
                    <a:bodyPr/>
                    <a:lstStyle/>
                    <a:p>
                      <a:pPr>
                        <a:lnSpc>
                          <a:spcPct val="107000"/>
                        </a:lnSpc>
                        <a:spcAft>
                          <a:spcPts val="800"/>
                        </a:spcAft>
                      </a:pPr>
                      <a:r>
                        <a:rPr lang="el-GR" sz="2300" u="none" strike="noStrike" kern="1200">
                          <a:solidFill>
                            <a:schemeClr val="dk1"/>
                          </a:solidFill>
                          <a:effectLst/>
                          <a:latin typeface="Arial" panose="020B0604020202020204" pitchFamily="34" charset="0"/>
                          <a:ea typeface="+mn-ea"/>
                          <a:cs typeface="Arial" panose="020B0604020202020204" pitchFamily="34" charset="0"/>
                        </a:rPr>
                        <a:t>4</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1188.4</a:t>
                      </a:r>
                    </a:p>
                  </a:txBody>
                  <a:tcPr marL="7620" marR="7620" marT="7620" marB="0" anchor="b">
                    <a:solidFill>
                      <a:schemeClr val="bg2"/>
                    </a:solidFill>
                  </a:tcPr>
                </a:tc>
                <a:extLst>
                  <a:ext uri="{0D108BD9-81ED-4DB2-BD59-A6C34878D82A}">
                    <a16:rowId xmlns:a16="http://schemas.microsoft.com/office/drawing/2014/main" val="2281718746"/>
                  </a:ext>
                </a:extLst>
              </a:tr>
              <a:tr h="39119">
                <a:tc vMerge="1">
                  <a:txBody>
                    <a:bodyPr/>
                    <a:lstStyle/>
                    <a:p>
                      <a:endParaRPr lang="el-GR"/>
                    </a:p>
                  </a:txBody>
                  <a:tcPr/>
                </a:tc>
                <a:tc>
                  <a:txBody>
                    <a:bodyPr/>
                    <a:lstStyle/>
                    <a:p>
                      <a:pPr>
                        <a:lnSpc>
                          <a:spcPct val="107000"/>
                        </a:lnSpc>
                        <a:spcAft>
                          <a:spcPts val="800"/>
                        </a:spcAft>
                      </a:pPr>
                      <a:r>
                        <a:rPr lang="el-GR" sz="2300" u="none" strike="noStrike" kern="1200">
                          <a:solidFill>
                            <a:schemeClr val="dk1"/>
                          </a:solidFill>
                          <a:effectLst/>
                          <a:latin typeface="Arial" panose="020B0604020202020204" pitchFamily="34" charset="0"/>
                          <a:ea typeface="+mn-ea"/>
                          <a:cs typeface="Arial" panose="020B0604020202020204" pitchFamily="34" charset="0"/>
                        </a:rPr>
                        <a:t>5</a:t>
                      </a:r>
                    </a:p>
                  </a:txBody>
                  <a:tcPr marL="7620" marR="7620" marT="7620"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1275.4</a:t>
                      </a:r>
                    </a:p>
                  </a:txBody>
                  <a:tcPr marL="7620" marR="7620" marT="7620" marB="0" anchor="b">
                    <a:solidFill>
                      <a:schemeClr val="bg2"/>
                    </a:solidFill>
                  </a:tcPr>
                </a:tc>
                <a:extLst>
                  <a:ext uri="{0D108BD9-81ED-4DB2-BD59-A6C34878D82A}">
                    <a16:rowId xmlns:a16="http://schemas.microsoft.com/office/drawing/2014/main" val="2553035096"/>
                  </a:ext>
                </a:extLst>
              </a:tr>
              <a:tr h="398780">
                <a:tc>
                  <a:txBody>
                    <a:bodyPr/>
                    <a:lstStyle/>
                    <a:p>
                      <a:pPr marL="0" algn="ctr" defTabSz="2339950" rtl="0" eaLnBrk="1" fontAlgn="b" latinLnBrk="0" hangingPunct="1">
                        <a:lnSpc>
                          <a:spcPct val="107000"/>
                        </a:lnSpc>
                      </a:pPr>
                      <a:endParaRPr lang="el-GR" sz="23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620" marR="7620" marT="9525" marB="0" anchor="b">
                    <a:solidFill>
                      <a:schemeClr val="bg2"/>
                    </a:solidFill>
                  </a:tcPr>
                </a:tc>
                <a:tc>
                  <a:txBody>
                    <a:bodyPr/>
                    <a:lstStyle/>
                    <a:p>
                      <a:pPr>
                        <a:lnSpc>
                          <a:spcPct val="107000"/>
                        </a:lnSpc>
                        <a:spcAft>
                          <a:spcPts val="800"/>
                        </a:spcAft>
                      </a:pPr>
                      <a:r>
                        <a:rPr lang="el-GR" sz="2300" u="none" strike="noStrike" kern="1200">
                          <a:solidFill>
                            <a:schemeClr val="dk1"/>
                          </a:solidFill>
                          <a:effectLst/>
                          <a:latin typeface="Arial" panose="020B0604020202020204" pitchFamily="34" charset="0"/>
                          <a:ea typeface="+mn-ea"/>
                          <a:cs typeface="Arial" panose="020B0604020202020204" pitchFamily="34" charset="0"/>
                        </a:rPr>
                        <a:t>LSD</a:t>
                      </a:r>
                    </a:p>
                  </a:txBody>
                  <a:tcPr marL="7620" marR="7620" marT="9525" marB="0" anchor="b">
                    <a:solidFill>
                      <a:schemeClr val="bg2"/>
                    </a:solidFill>
                  </a:tcPr>
                </a:tc>
                <a:tc>
                  <a:txBody>
                    <a:bodyPr/>
                    <a:lstStyle/>
                    <a:p>
                      <a:pPr>
                        <a:lnSpc>
                          <a:spcPct val="107000"/>
                        </a:lnSpc>
                        <a:spcAft>
                          <a:spcPts val="800"/>
                        </a:spcAft>
                      </a:pPr>
                      <a:r>
                        <a:rPr lang="el-GR" sz="2300" u="none" strike="noStrike" kern="1200" dirty="0">
                          <a:solidFill>
                            <a:schemeClr val="dk1"/>
                          </a:solidFill>
                          <a:effectLst/>
                          <a:latin typeface="Arial" panose="020B0604020202020204" pitchFamily="34" charset="0"/>
                          <a:ea typeface="+mn-ea"/>
                          <a:cs typeface="Arial" panose="020B0604020202020204" pitchFamily="34" charset="0"/>
                        </a:rPr>
                        <a:t>150.7</a:t>
                      </a:r>
                    </a:p>
                  </a:txBody>
                  <a:tcPr marL="7620" marR="7620" marT="7620" marB="0" anchor="b">
                    <a:solidFill>
                      <a:schemeClr val="bg2"/>
                    </a:solidFill>
                  </a:tcPr>
                </a:tc>
                <a:extLst>
                  <a:ext uri="{0D108BD9-81ED-4DB2-BD59-A6C34878D82A}">
                    <a16:rowId xmlns:a16="http://schemas.microsoft.com/office/drawing/2014/main" val="845377064"/>
                  </a:ext>
                </a:extLst>
              </a:tr>
            </a:tbl>
          </a:graphicData>
        </a:graphic>
      </p:graphicFrame>
    </p:spTree>
    <p:extLst>
      <p:ext uri="{BB962C8B-B14F-4D97-AF65-F5344CB8AC3E}">
        <p14:creationId xmlns:p14="http://schemas.microsoft.com/office/powerpoint/2010/main" val="211941825"/>
      </p:ext>
    </p:extLst>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4792</TotalTime>
  <Words>1273</Words>
  <Application>Microsoft Office PowerPoint</Application>
  <PresentationFormat>Προσαρμογή</PresentationFormat>
  <Paragraphs>150</Paragraphs>
  <Slides>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Calibri</vt:lpstr>
      <vt:lpstr>Calibri Light</vt:lpstr>
      <vt:lpstr>Times New Roman</vt:lpstr>
      <vt:lpstr>Wingdings</vt:lpstr>
      <vt:lpstr>Default Design</vt:lpstr>
      <vt:lpstr>Παρουσίαση του PowerPoint</vt:lpstr>
    </vt:vector>
  </TitlesOfParts>
  <Company>The 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Nikolaos P. Nikolaidis</dc:creator>
  <cp:lastModifiedBy>Χριστίνα Χασκή</cp:lastModifiedBy>
  <cp:revision>306</cp:revision>
  <dcterms:created xsi:type="dcterms:W3CDTF">2003-04-08T08:37:43Z</dcterms:created>
  <dcterms:modified xsi:type="dcterms:W3CDTF">2023-08-28T14:22:44Z</dcterms:modified>
</cp:coreProperties>
</file>